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heme/themeOverride1.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1"/>
  </p:sldMasterIdLst>
  <p:notesMasterIdLst>
    <p:notesMasterId r:id="rId26"/>
  </p:notesMasterIdLst>
  <p:sldIdLst>
    <p:sldId id="256" r:id="rId2"/>
    <p:sldId id="259" r:id="rId3"/>
    <p:sldId id="286" r:id="rId4"/>
    <p:sldId id="278" r:id="rId5"/>
    <p:sldId id="275" r:id="rId6"/>
    <p:sldId id="257" r:id="rId7"/>
    <p:sldId id="258" r:id="rId8"/>
    <p:sldId id="269" r:id="rId9"/>
    <p:sldId id="279" r:id="rId10"/>
    <p:sldId id="281" r:id="rId11"/>
    <p:sldId id="260" r:id="rId12"/>
    <p:sldId id="261" r:id="rId13"/>
    <p:sldId id="272" r:id="rId14"/>
    <p:sldId id="262" r:id="rId15"/>
    <p:sldId id="263" r:id="rId16"/>
    <p:sldId id="270" r:id="rId17"/>
    <p:sldId id="266" r:id="rId18"/>
    <p:sldId id="268" r:id="rId19"/>
    <p:sldId id="267" r:id="rId20"/>
    <p:sldId id="265" r:id="rId21"/>
    <p:sldId id="264" r:id="rId22"/>
    <p:sldId id="273" r:id="rId23"/>
    <p:sldId id="284" r:id="rId24"/>
    <p:sldId id="274"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ren Downing" initials="KD" lastIdx="5" clrIdx="0">
    <p:extLst>
      <p:ext uri="{19B8F6BF-5375-455C-9EA6-DF929625EA0E}">
        <p15:presenceInfo xmlns:p15="http://schemas.microsoft.com/office/powerpoint/2012/main" userId="S-1-5-21-700817679-1188664215-2034826476-1141" providerId="AD"/>
      </p:ext>
    </p:extLst>
  </p:cmAuthor>
  <p:cmAuthor id="2" name="Anna Hamilton" initials="AH" lastIdx="5" clrIdx="1">
    <p:extLst>
      <p:ext uri="{19B8F6BF-5375-455C-9EA6-DF929625EA0E}">
        <p15:presenceInfo xmlns:p15="http://schemas.microsoft.com/office/powerpoint/2012/main" userId="S-1-5-21-700817679-1188664215-2034826476-1253" providerId="AD"/>
      </p:ext>
    </p:extLst>
  </p:cmAuthor>
  <p:cmAuthor id="3" name="Jessica Sendelbach" initials="JS" lastIdx="6" clrIdx="2">
    <p:extLst>
      <p:ext uri="{19B8F6BF-5375-455C-9EA6-DF929625EA0E}">
        <p15:presenceInfo xmlns:p15="http://schemas.microsoft.com/office/powerpoint/2012/main" userId="S-1-5-21-700817679-1188664215-2034826476-133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64806" autoAdjust="0"/>
  </p:normalViewPr>
  <p:slideViewPr>
    <p:cSldViewPr snapToGrid="0">
      <p:cViewPr varScale="1">
        <p:scale>
          <a:sx n="47" d="100"/>
          <a:sy n="47" d="100"/>
        </p:scale>
        <p:origin x="1416" y="3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113424-980E-4C08-B42B-1E6CCAE93263}" type="datetimeFigureOut">
              <a:rPr lang="en-US" smtClean="0"/>
              <a:t>1/2/2018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650836-AA53-40BA-9A72-4947AD1B1840}" type="slidenum">
              <a:rPr lang="en-US" smtClean="0"/>
              <a:t>‹#›</a:t>
            </a:fld>
            <a:endParaRPr lang="en-US" dirty="0"/>
          </a:p>
        </p:txBody>
      </p:sp>
    </p:spTree>
    <p:extLst>
      <p:ext uri="{BB962C8B-B14F-4D97-AF65-F5344CB8AC3E}">
        <p14:creationId xmlns:p14="http://schemas.microsoft.com/office/powerpoint/2010/main" val="24994937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Airport administration systems and networks have always been tempting targets for hackers and cyber criminals because of their open nature and the necessity that travel information be available to travelers no matter what devices they use.</a:t>
            </a:r>
          </a:p>
          <a:p>
            <a:endParaRPr lang="en-US" dirty="0"/>
          </a:p>
          <a:p>
            <a:r>
              <a:rPr lang="en-US" dirty="0" smtClean="0"/>
              <a:t>National Safe Skies</a:t>
            </a:r>
            <a:r>
              <a:rPr lang="en-US" baseline="0" dirty="0" smtClean="0"/>
              <a:t> Alliance commissioned this project </a:t>
            </a:r>
            <a:r>
              <a:rPr lang="en-US" dirty="0" smtClean="0"/>
              <a:t>to help </a:t>
            </a:r>
            <a:r>
              <a:rPr lang="en-US" dirty="0"/>
              <a:t>airports of all sizes and resources </a:t>
            </a:r>
            <a:r>
              <a:rPr lang="en-US" dirty="0" smtClean="0"/>
              <a:t>improve their</a:t>
            </a:r>
            <a:r>
              <a:rPr lang="en-US" baseline="0" dirty="0" smtClean="0"/>
              <a:t> network </a:t>
            </a:r>
            <a:r>
              <a:rPr lang="en-US" dirty="0" smtClean="0"/>
              <a:t>security. </a:t>
            </a:r>
            <a:endParaRPr lang="en-US" dirty="0"/>
          </a:p>
        </p:txBody>
      </p:sp>
      <p:sp>
        <p:nvSpPr>
          <p:cNvPr id="4" name="Slide Number Placeholder 3"/>
          <p:cNvSpPr>
            <a:spLocks noGrp="1"/>
          </p:cNvSpPr>
          <p:nvPr>
            <p:ph type="sldNum" sz="quarter" idx="10"/>
          </p:nvPr>
        </p:nvSpPr>
        <p:spPr/>
        <p:txBody>
          <a:bodyPr/>
          <a:lstStyle/>
          <a:p>
            <a:fld id="{50650836-AA53-40BA-9A72-4947AD1B1840}" type="slidenum">
              <a:rPr lang="en-US" smtClean="0"/>
              <a:t>1</a:t>
            </a:fld>
            <a:endParaRPr lang="en-US" dirty="0"/>
          </a:p>
        </p:txBody>
      </p:sp>
    </p:spTree>
    <p:extLst>
      <p:ext uri="{BB962C8B-B14F-4D97-AF65-F5344CB8AC3E}">
        <p14:creationId xmlns:p14="http://schemas.microsoft.com/office/powerpoint/2010/main" val="34787186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all examples of attack against non-US airports, but US airports are also targets</a:t>
            </a:r>
          </a:p>
          <a:p>
            <a:endParaRPr lang="en-US" dirty="0"/>
          </a:p>
          <a:p>
            <a:r>
              <a:rPr lang="en-US" dirty="0"/>
              <a:t>Since 2015, for example, several US airports suffered </a:t>
            </a:r>
            <a:r>
              <a:rPr lang="en-US" dirty="0" smtClean="0"/>
              <a:t>Distributed Denial of Service</a:t>
            </a:r>
            <a:r>
              <a:rPr lang="en-US" baseline="0" dirty="0" smtClean="0"/>
              <a:t> (</a:t>
            </a:r>
            <a:r>
              <a:rPr lang="en-US" dirty="0" smtClean="0"/>
              <a:t>DDOS) </a:t>
            </a:r>
            <a:r>
              <a:rPr lang="en-US" dirty="0"/>
              <a:t>attacks from Turkish nationalist actors protesting various perceived slights against Turkey by US and European governments.</a:t>
            </a:r>
          </a:p>
        </p:txBody>
      </p:sp>
      <p:sp>
        <p:nvSpPr>
          <p:cNvPr id="4" name="Slide Number Placeholder 3"/>
          <p:cNvSpPr>
            <a:spLocks noGrp="1"/>
          </p:cNvSpPr>
          <p:nvPr>
            <p:ph type="sldNum" sz="quarter" idx="10"/>
          </p:nvPr>
        </p:nvSpPr>
        <p:spPr/>
        <p:txBody>
          <a:bodyPr/>
          <a:lstStyle/>
          <a:p>
            <a:fld id="{50650836-AA53-40BA-9A72-4947AD1B1840}" type="slidenum">
              <a:rPr lang="en-US" smtClean="0"/>
              <a:t>10</a:t>
            </a:fld>
            <a:endParaRPr lang="en-US" dirty="0"/>
          </a:p>
        </p:txBody>
      </p:sp>
    </p:spTree>
    <p:extLst>
      <p:ext uri="{BB962C8B-B14F-4D97-AF65-F5344CB8AC3E}">
        <p14:creationId xmlns:p14="http://schemas.microsoft.com/office/powerpoint/2010/main" val="36693588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ct val="20000"/>
              </a:spcBef>
              <a:spcAft>
                <a:spcPts val="600"/>
              </a:spcAft>
              <a:buClr>
                <a:prstClr val="white"/>
              </a:buClr>
              <a:buSzPct val="80000"/>
              <a:buFont typeface="Arial" panose="020B0604020202020204" pitchFamily="34" charset="0"/>
              <a:buNone/>
              <a:tabLst/>
              <a:defRPr/>
            </a:pPr>
            <a:r>
              <a:rPr kumimoji="0" lang="en-US" sz="1900" b="0" i="0" u="none" strike="noStrike" kern="1200" cap="none" spc="0" normalizeH="0" baseline="0" noProof="0" dirty="0">
                <a:ln>
                  <a:noFill/>
                </a:ln>
                <a:solidFill>
                  <a:prstClr val="white"/>
                </a:solidFill>
                <a:effectLst/>
                <a:uLnTx/>
                <a:uFillTx/>
                <a:latin typeface="Century Gothic" panose="020B0502020202020204"/>
                <a:ea typeface="+mn-ea"/>
                <a:cs typeface="+mn-cs"/>
              </a:rPr>
              <a:t>To help airport executives and staff better identify the risks to their airports and area where their cybersecurity efforts might be improved, </a:t>
            </a:r>
            <a:r>
              <a:rPr kumimoji="0" lang="en-US" sz="19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a </a:t>
            </a:r>
            <a:r>
              <a:rPr kumimoji="0" lang="en-US" sz="1900" b="0" i="0" u="none" strike="noStrike" kern="1200" cap="none" spc="0" normalizeH="0" baseline="0" noProof="0" dirty="0">
                <a:ln>
                  <a:noFill/>
                </a:ln>
                <a:solidFill>
                  <a:prstClr val="white"/>
                </a:solidFill>
                <a:effectLst/>
                <a:uLnTx/>
                <a:uFillTx/>
                <a:latin typeface="Century Gothic" panose="020B0502020202020204"/>
                <a:ea typeface="+mn-ea"/>
                <a:cs typeface="+mn-cs"/>
              </a:rPr>
              <a:t>Quick Guide to Airport </a:t>
            </a:r>
            <a:r>
              <a:rPr kumimoji="0" lang="en-US" sz="19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Cybersecurity was developed. The </a:t>
            </a:r>
            <a:r>
              <a:rPr kumimoji="0" lang="en-US" sz="1900" b="0" i="0" u="none" strike="noStrike" kern="1200" cap="none" spc="0" normalizeH="0" baseline="0" noProof="0" dirty="0">
                <a:ln>
                  <a:noFill/>
                </a:ln>
                <a:solidFill>
                  <a:prstClr val="white"/>
                </a:solidFill>
                <a:effectLst/>
                <a:uLnTx/>
                <a:uFillTx/>
                <a:latin typeface="Century Gothic" panose="020B0502020202020204"/>
                <a:ea typeface="+mn-ea"/>
                <a:cs typeface="+mn-cs"/>
              </a:rPr>
              <a:t>Quick Guide is organized into five sections discussing cybersecurity basics, cybersecurity program organization, best practices, and the use of the risk assessment tool </a:t>
            </a:r>
            <a:r>
              <a:rPr kumimoji="0" lang="en-US" sz="19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that </a:t>
            </a:r>
            <a:r>
              <a:rPr kumimoji="0" lang="en-US" sz="1900" b="0" i="0" u="none" strike="noStrike" kern="1200" cap="none" spc="0" normalizeH="0" baseline="0" noProof="0" dirty="0">
                <a:ln>
                  <a:noFill/>
                </a:ln>
                <a:solidFill>
                  <a:prstClr val="white"/>
                </a:solidFill>
                <a:effectLst/>
                <a:uLnTx/>
                <a:uFillTx/>
                <a:latin typeface="Century Gothic" panose="020B0502020202020204"/>
                <a:ea typeface="+mn-ea"/>
                <a:cs typeface="+mn-cs"/>
              </a:rPr>
              <a:t>accompanies the document.</a:t>
            </a:r>
          </a:p>
          <a:p>
            <a:pPr marL="285750" marR="0" lvl="0" indent="-285750" algn="l" defTabSz="457200" rtl="0" eaLnBrk="1" fontAlgn="auto" latinLnBrk="0" hangingPunct="1">
              <a:lnSpc>
                <a:spcPct val="100000"/>
              </a:lnSpc>
              <a:spcBef>
                <a:spcPct val="20000"/>
              </a:spcBef>
              <a:spcAft>
                <a:spcPts val="600"/>
              </a:spcAft>
              <a:buClr>
                <a:prstClr val="white"/>
              </a:buClr>
              <a:buSzPct val="80000"/>
              <a:buFont typeface="Arial" panose="020B0604020202020204" pitchFamily="34" charset="0"/>
              <a:buChar char="•"/>
              <a:tabLst/>
              <a:defRPr/>
            </a:pPr>
            <a:endParaRPr kumimoji="0" lang="en-US" sz="19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742950" marR="0" lvl="1" indent="-285750" algn="l" defTabSz="457200" rtl="0" eaLnBrk="1" fontAlgn="auto" latinLnBrk="0" hangingPunct="1">
              <a:lnSpc>
                <a:spcPct val="100000"/>
              </a:lnSpc>
              <a:spcBef>
                <a:spcPct val="20000"/>
              </a:spcBef>
              <a:spcAft>
                <a:spcPts val="600"/>
              </a:spcAft>
              <a:buClr>
                <a:prstClr val="white"/>
              </a:buClr>
              <a:buSzPct val="80000"/>
              <a:buFont typeface="Arial" panose="020B0604020202020204" pitchFamily="34" charset="0"/>
              <a:buChar char="•"/>
              <a:tabLst/>
              <a:defRPr/>
            </a:pPr>
            <a:r>
              <a:rPr kumimoji="0" lang="en-US" sz="1900" b="0" i="0" u="none" strike="noStrike" kern="1200" cap="none" spc="0" normalizeH="0" baseline="0" noProof="0" dirty="0">
                <a:ln>
                  <a:noFill/>
                </a:ln>
                <a:solidFill>
                  <a:prstClr val="white"/>
                </a:solidFill>
                <a:effectLst/>
                <a:uLnTx/>
                <a:uFillTx/>
                <a:latin typeface="Century Gothic" panose="020B0502020202020204"/>
                <a:ea typeface="+mn-ea"/>
                <a:cs typeface="+mn-cs"/>
              </a:rPr>
              <a:t>Section  1 – </a:t>
            </a:r>
            <a:r>
              <a:rPr kumimoji="0" lang="en-US" sz="19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Introduction: Discusses </a:t>
            </a:r>
            <a:r>
              <a:rPr kumimoji="0" lang="en-US" sz="1900" b="0" i="0" u="none" strike="noStrike" kern="1200" cap="none" spc="0" normalizeH="0" baseline="0" noProof="0" dirty="0">
                <a:ln>
                  <a:noFill/>
                </a:ln>
                <a:solidFill>
                  <a:prstClr val="white"/>
                </a:solidFill>
                <a:effectLst/>
                <a:uLnTx/>
                <a:uFillTx/>
                <a:latin typeface="Century Gothic" panose="020B0502020202020204"/>
                <a:ea typeface="+mn-ea"/>
                <a:cs typeface="+mn-cs"/>
              </a:rPr>
              <a:t>the project charter, </a:t>
            </a:r>
            <a:r>
              <a:rPr kumimoji="0" lang="en-US" sz="19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methodology, </a:t>
            </a:r>
            <a:r>
              <a:rPr kumimoji="0" lang="en-US" sz="1900" b="0" i="0" u="none" strike="noStrike" kern="1200" cap="none" spc="0" normalizeH="0" baseline="0" noProof="0" dirty="0">
                <a:ln>
                  <a:noFill/>
                </a:ln>
                <a:solidFill>
                  <a:prstClr val="white"/>
                </a:solidFill>
                <a:effectLst/>
                <a:uLnTx/>
                <a:uFillTx/>
                <a:latin typeface="Century Gothic" panose="020B0502020202020204"/>
                <a:ea typeface="+mn-ea"/>
                <a:cs typeface="+mn-cs"/>
              </a:rPr>
              <a:t>and target </a:t>
            </a:r>
            <a:r>
              <a:rPr kumimoji="0" lang="en-US" sz="19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audience</a:t>
            </a:r>
            <a:endParaRPr kumimoji="0" lang="en-US" sz="19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285750" marR="0" lvl="0" indent="-285750" algn="l" defTabSz="457200" rtl="0" eaLnBrk="1" fontAlgn="auto" latinLnBrk="0" hangingPunct="1">
              <a:lnSpc>
                <a:spcPct val="100000"/>
              </a:lnSpc>
              <a:spcBef>
                <a:spcPct val="20000"/>
              </a:spcBef>
              <a:spcAft>
                <a:spcPts val="600"/>
              </a:spcAft>
              <a:buClr>
                <a:prstClr val="white"/>
              </a:buClr>
              <a:buSzPct val="80000"/>
              <a:buFont typeface="Arial" panose="020B0604020202020204" pitchFamily="34" charset="0"/>
              <a:buChar char="•"/>
              <a:tabLst/>
              <a:defRPr/>
            </a:pPr>
            <a:endParaRPr kumimoji="0" lang="en-US" sz="19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742950" marR="0" lvl="1" indent="-285750" algn="l" defTabSz="457200" rtl="0" eaLnBrk="1" fontAlgn="auto" latinLnBrk="0" hangingPunct="1">
              <a:lnSpc>
                <a:spcPct val="100000"/>
              </a:lnSpc>
              <a:spcBef>
                <a:spcPct val="20000"/>
              </a:spcBef>
              <a:spcAft>
                <a:spcPts val="600"/>
              </a:spcAft>
              <a:buClr>
                <a:prstClr val="white"/>
              </a:buClr>
              <a:buSzPct val="80000"/>
              <a:buFont typeface="Arial" panose="020B0604020202020204" pitchFamily="34" charset="0"/>
              <a:buChar char="•"/>
              <a:tabLst/>
              <a:defRPr/>
            </a:pPr>
            <a:r>
              <a:rPr kumimoji="0" lang="en-US" sz="1900" b="0" i="0" u="none" strike="noStrike" kern="1200" cap="none" spc="0" normalizeH="0" baseline="0" noProof="0" dirty="0">
                <a:ln>
                  <a:noFill/>
                </a:ln>
                <a:solidFill>
                  <a:prstClr val="white"/>
                </a:solidFill>
                <a:effectLst/>
                <a:uLnTx/>
                <a:uFillTx/>
                <a:latin typeface="Century Gothic" panose="020B0502020202020204"/>
                <a:ea typeface="+mn-ea"/>
                <a:cs typeface="+mn-cs"/>
              </a:rPr>
              <a:t>Section 2 – For the Airport </a:t>
            </a:r>
            <a:r>
              <a:rPr kumimoji="0" lang="en-US" sz="19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Executive: Contains </a:t>
            </a:r>
            <a:r>
              <a:rPr kumimoji="0" lang="en-US" sz="1900" b="0" i="0" u="none" strike="noStrike" kern="1200" cap="none" spc="0" normalizeH="0" baseline="0" noProof="0" dirty="0">
                <a:ln>
                  <a:noFill/>
                </a:ln>
                <a:solidFill>
                  <a:prstClr val="white"/>
                </a:solidFill>
                <a:effectLst/>
                <a:uLnTx/>
                <a:uFillTx/>
                <a:latin typeface="Century Gothic" panose="020B0502020202020204"/>
                <a:ea typeface="+mn-ea"/>
                <a:cs typeface="+mn-cs"/>
              </a:rPr>
              <a:t>specific advice and information for CEO or Director level </a:t>
            </a:r>
            <a:r>
              <a:rPr kumimoji="0" lang="en-US" sz="19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executives  </a:t>
            </a:r>
            <a:endParaRPr kumimoji="0" lang="en-US" sz="19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742950" marR="0" lvl="1" indent="-285750" algn="l" defTabSz="457200" rtl="0" eaLnBrk="1" fontAlgn="auto" latinLnBrk="0" hangingPunct="1">
              <a:lnSpc>
                <a:spcPct val="100000"/>
              </a:lnSpc>
              <a:spcBef>
                <a:spcPct val="20000"/>
              </a:spcBef>
              <a:spcAft>
                <a:spcPts val="600"/>
              </a:spcAft>
              <a:buClr>
                <a:prstClr val="white"/>
              </a:buClr>
              <a:buSzPct val="80000"/>
              <a:buFont typeface="Arial" panose="020B0604020202020204" pitchFamily="34" charset="0"/>
              <a:buChar char="•"/>
              <a:tabLst/>
              <a:defRPr/>
            </a:pPr>
            <a:endParaRPr kumimoji="0" lang="en-US" sz="19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1257300" marR="0" lvl="2" indent="-342900" algn="l" defTabSz="457200" rtl="0" eaLnBrk="1" fontAlgn="auto" latinLnBrk="0" hangingPunct="1">
              <a:lnSpc>
                <a:spcPct val="100000"/>
              </a:lnSpc>
              <a:spcBef>
                <a:spcPct val="20000"/>
              </a:spcBef>
              <a:spcAft>
                <a:spcPts val="600"/>
              </a:spcAft>
              <a:buClr>
                <a:prstClr val="white"/>
              </a:buClr>
              <a:buSzPct val="80000"/>
              <a:buFont typeface="Courier New" panose="02070309020205020404" pitchFamily="49" charset="0"/>
              <a:buChar char="o"/>
              <a:tabLst/>
              <a:defRPr/>
            </a:pPr>
            <a:r>
              <a:rPr kumimoji="0" lang="en-US" sz="1900" b="0" i="0" u="none" strike="noStrike" kern="1200" cap="none" spc="0" normalizeH="0" baseline="0" noProof="0" dirty="0">
                <a:ln>
                  <a:noFill/>
                </a:ln>
                <a:solidFill>
                  <a:prstClr val="white"/>
                </a:solidFill>
                <a:effectLst/>
                <a:uLnTx/>
                <a:uFillTx/>
                <a:latin typeface="Century Gothic" panose="020B0502020202020204"/>
                <a:ea typeface="+mn-ea"/>
                <a:cs typeface="+mn-cs"/>
              </a:rPr>
              <a:t>Cyber Risk Management </a:t>
            </a:r>
            <a:endParaRPr kumimoji="0" lang="en-US" sz="1900" b="0" i="0" u="none" strike="noStrike" kern="1200" cap="none" spc="0" normalizeH="0" baseline="0" noProof="0" dirty="0" smtClean="0">
              <a:ln>
                <a:noFill/>
              </a:ln>
              <a:solidFill>
                <a:prstClr val="white"/>
              </a:solidFill>
              <a:effectLst/>
              <a:uLnTx/>
              <a:uFillTx/>
              <a:latin typeface="Century Gothic" panose="020B0502020202020204"/>
              <a:ea typeface="+mn-ea"/>
              <a:cs typeface="+mn-cs"/>
            </a:endParaRPr>
          </a:p>
          <a:p>
            <a:pPr marL="1257300" marR="0" lvl="2" indent="-342900" algn="l" defTabSz="457200" rtl="0" eaLnBrk="1" fontAlgn="auto" latinLnBrk="0" hangingPunct="1">
              <a:lnSpc>
                <a:spcPct val="100000"/>
              </a:lnSpc>
              <a:spcBef>
                <a:spcPct val="20000"/>
              </a:spcBef>
              <a:spcAft>
                <a:spcPts val="600"/>
              </a:spcAft>
              <a:buClr>
                <a:prstClr val="white"/>
              </a:buClr>
              <a:buSzPct val="80000"/>
              <a:buFont typeface="Courier New" panose="02070309020205020404" pitchFamily="49" charset="0"/>
              <a:buChar char="o"/>
              <a:tabLst/>
              <a:defRPr/>
            </a:pPr>
            <a:r>
              <a:rPr kumimoji="0" lang="en-US" sz="19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Discussion </a:t>
            </a:r>
            <a:r>
              <a:rPr kumimoji="0" lang="en-US" sz="1900" b="0" i="0" u="none" strike="noStrike" kern="1200" cap="none" spc="0" normalizeH="0" baseline="0" noProof="0" dirty="0">
                <a:ln>
                  <a:noFill/>
                </a:ln>
                <a:solidFill>
                  <a:prstClr val="white"/>
                </a:solidFill>
                <a:effectLst/>
                <a:uLnTx/>
                <a:uFillTx/>
                <a:latin typeface="Century Gothic" panose="020B0502020202020204"/>
                <a:ea typeface="+mn-ea"/>
                <a:cs typeface="+mn-cs"/>
              </a:rPr>
              <a:t>about the threats to </a:t>
            </a:r>
            <a:r>
              <a:rPr kumimoji="0" lang="en-US" sz="19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airports</a:t>
            </a:r>
          </a:p>
          <a:p>
            <a:pPr marL="1257300" marR="0" lvl="2" indent="-342900" algn="l" defTabSz="457200" rtl="0" eaLnBrk="1" fontAlgn="auto" latinLnBrk="0" hangingPunct="1">
              <a:lnSpc>
                <a:spcPct val="100000"/>
              </a:lnSpc>
              <a:spcBef>
                <a:spcPct val="20000"/>
              </a:spcBef>
              <a:spcAft>
                <a:spcPts val="600"/>
              </a:spcAft>
              <a:buClr>
                <a:prstClr val="white"/>
              </a:buClr>
              <a:buSzPct val="80000"/>
              <a:buFont typeface="Courier New" panose="02070309020205020404" pitchFamily="49" charset="0"/>
              <a:buChar char="o"/>
              <a:tabLst/>
              <a:defRPr/>
            </a:pPr>
            <a:r>
              <a:rPr kumimoji="0" lang="en-US" sz="19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Description </a:t>
            </a:r>
            <a:r>
              <a:rPr kumimoji="0" lang="en-US" sz="1900" b="0" i="0" u="none" strike="noStrike" kern="1200" cap="none" spc="0" normalizeH="0" baseline="0" noProof="0" dirty="0">
                <a:ln>
                  <a:noFill/>
                </a:ln>
                <a:solidFill>
                  <a:prstClr val="white"/>
                </a:solidFill>
                <a:effectLst/>
                <a:uLnTx/>
                <a:uFillTx/>
                <a:latin typeface="Century Gothic" panose="020B0502020202020204"/>
                <a:ea typeface="+mn-ea"/>
                <a:cs typeface="+mn-cs"/>
              </a:rPr>
              <a:t>of the kinds of attacks and impacts airports might experience if successfully </a:t>
            </a:r>
            <a:r>
              <a:rPr kumimoji="0" lang="en-US" sz="19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attacked</a:t>
            </a:r>
          </a:p>
          <a:p>
            <a:pPr marL="285750" marR="0" lvl="0" indent="-285750" algn="l" defTabSz="457200" rtl="0" eaLnBrk="1" fontAlgn="auto" latinLnBrk="0" hangingPunct="1">
              <a:lnSpc>
                <a:spcPct val="100000"/>
              </a:lnSpc>
              <a:spcBef>
                <a:spcPct val="20000"/>
              </a:spcBef>
              <a:spcAft>
                <a:spcPts val="600"/>
              </a:spcAft>
              <a:buClr>
                <a:prstClr val="white"/>
              </a:buClr>
              <a:buSzPct val="80000"/>
              <a:buFont typeface="Arial" panose="020B0604020202020204" pitchFamily="34" charset="0"/>
              <a:buChar char="•"/>
              <a:tabLst/>
              <a:defRPr/>
            </a:pPr>
            <a:endParaRPr kumimoji="0" lang="en-US" sz="19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742950" marR="0" lvl="1" indent="-285750" algn="l" defTabSz="457200" rtl="0" eaLnBrk="1" fontAlgn="auto" latinLnBrk="0" hangingPunct="1">
              <a:lnSpc>
                <a:spcPct val="100000"/>
              </a:lnSpc>
              <a:spcBef>
                <a:spcPct val="20000"/>
              </a:spcBef>
              <a:spcAft>
                <a:spcPts val="600"/>
              </a:spcAft>
              <a:buClr>
                <a:prstClr val="white"/>
              </a:buClr>
              <a:buSzPct val="80000"/>
              <a:buFont typeface="Arial" panose="020B0604020202020204" pitchFamily="34" charset="0"/>
              <a:buChar char="•"/>
              <a:tabLst/>
              <a:defRPr/>
            </a:pPr>
            <a:r>
              <a:rPr kumimoji="0" lang="en-US" sz="1900" b="0" i="0" u="none" strike="noStrike" kern="1200" cap="none" spc="0" normalizeH="0" baseline="0" noProof="0" dirty="0">
                <a:ln>
                  <a:noFill/>
                </a:ln>
                <a:solidFill>
                  <a:prstClr val="white"/>
                </a:solidFill>
                <a:effectLst/>
                <a:uLnTx/>
                <a:uFillTx/>
                <a:latin typeface="Century Gothic" panose="020B0502020202020204"/>
                <a:ea typeface="+mn-ea"/>
                <a:cs typeface="+mn-cs"/>
              </a:rPr>
              <a:t>Section 3 – Cybersecurity Basics and the NIST Cybersecurity Framework</a:t>
            </a:r>
          </a:p>
          <a:p>
            <a:pPr marL="742950" marR="0" lvl="1" indent="-285750" algn="l" defTabSz="457200" rtl="0" eaLnBrk="1" fontAlgn="auto" latinLnBrk="0" hangingPunct="1">
              <a:lnSpc>
                <a:spcPct val="100000"/>
              </a:lnSpc>
              <a:spcBef>
                <a:spcPct val="20000"/>
              </a:spcBef>
              <a:spcAft>
                <a:spcPts val="600"/>
              </a:spcAft>
              <a:buClr>
                <a:prstClr val="white"/>
              </a:buClr>
              <a:buSzPct val="80000"/>
              <a:buFont typeface="Arial" panose="020B0604020202020204" pitchFamily="34" charset="0"/>
              <a:buChar char="•"/>
              <a:tabLst/>
              <a:defRPr/>
            </a:pPr>
            <a:endParaRPr kumimoji="0" lang="en-US" sz="19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1257300" marR="0" lvl="2" indent="-342900" algn="l" defTabSz="457200" rtl="0" eaLnBrk="1" fontAlgn="auto" latinLnBrk="0" hangingPunct="1">
              <a:lnSpc>
                <a:spcPct val="100000"/>
              </a:lnSpc>
              <a:spcBef>
                <a:spcPct val="20000"/>
              </a:spcBef>
              <a:spcAft>
                <a:spcPts val="600"/>
              </a:spcAft>
              <a:buClr>
                <a:prstClr val="white"/>
              </a:buClr>
              <a:buSzPct val="80000"/>
              <a:buFont typeface="Courier New" panose="02070309020205020404" pitchFamily="49" charset="0"/>
              <a:buChar char="o"/>
              <a:tabLst/>
              <a:defRPr/>
            </a:pPr>
            <a:r>
              <a:rPr kumimoji="0" lang="en-US" sz="1900" b="0" i="0" u="none" strike="noStrike" kern="1200" cap="none" spc="0" normalizeH="0" baseline="0" noProof="0" dirty="0">
                <a:ln>
                  <a:noFill/>
                </a:ln>
                <a:solidFill>
                  <a:prstClr val="white"/>
                </a:solidFill>
                <a:effectLst/>
                <a:uLnTx/>
                <a:uFillTx/>
                <a:latin typeface="Century Gothic" panose="020B0502020202020204"/>
                <a:ea typeface="+mn-ea"/>
                <a:cs typeface="+mn-cs"/>
              </a:rPr>
              <a:t>Description of the NIST Cybersecurity Framework components and </a:t>
            </a:r>
            <a:r>
              <a:rPr kumimoji="0" lang="en-US" sz="19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organization</a:t>
            </a:r>
          </a:p>
          <a:p>
            <a:pPr marL="1257300" marR="0" lvl="2" indent="-342900" algn="l" defTabSz="457200" rtl="0" eaLnBrk="1" fontAlgn="auto" latinLnBrk="0" hangingPunct="1">
              <a:lnSpc>
                <a:spcPct val="100000"/>
              </a:lnSpc>
              <a:spcBef>
                <a:spcPct val="20000"/>
              </a:spcBef>
              <a:spcAft>
                <a:spcPts val="600"/>
              </a:spcAft>
              <a:buClr>
                <a:prstClr val="white"/>
              </a:buClr>
              <a:buSzPct val="80000"/>
              <a:buFont typeface="Courier New" panose="02070309020205020404" pitchFamily="49" charset="0"/>
              <a:buChar char="o"/>
              <a:tabLst/>
              <a:defRPr/>
            </a:pPr>
            <a:r>
              <a:rPr kumimoji="0" lang="en-US" sz="19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Discussion </a:t>
            </a:r>
            <a:r>
              <a:rPr kumimoji="0" lang="en-US" sz="1900" b="0" i="0" u="none" strike="noStrike" kern="1200" cap="none" spc="0" normalizeH="0" baseline="0" noProof="0" dirty="0">
                <a:ln>
                  <a:noFill/>
                </a:ln>
                <a:solidFill>
                  <a:prstClr val="white"/>
                </a:solidFill>
                <a:effectLst/>
                <a:uLnTx/>
                <a:uFillTx/>
                <a:latin typeface="Century Gothic" panose="020B0502020202020204"/>
                <a:ea typeface="+mn-ea"/>
                <a:cs typeface="+mn-cs"/>
              </a:rPr>
              <a:t>about each section of the framework and how </a:t>
            </a:r>
            <a:r>
              <a:rPr kumimoji="0" lang="en-US" sz="19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it translates </a:t>
            </a:r>
            <a:r>
              <a:rPr kumimoji="0" lang="en-US" sz="1900" b="0" i="0" u="none" strike="noStrike" kern="1200" cap="none" spc="0" normalizeH="0" baseline="0" noProof="0" dirty="0">
                <a:ln>
                  <a:noFill/>
                </a:ln>
                <a:solidFill>
                  <a:prstClr val="white"/>
                </a:solidFill>
                <a:effectLst/>
                <a:uLnTx/>
                <a:uFillTx/>
                <a:latin typeface="Century Gothic" panose="020B0502020202020204"/>
                <a:ea typeface="+mn-ea"/>
                <a:cs typeface="+mn-cs"/>
              </a:rPr>
              <a:t>to a cybersecurity program in operation</a:t>
            </a:r>
          </a:p>
          <a:p>
            <a:pPr marL="285750" marR="0" lvl="0" indent="-285750" algn="l" defTabSz="457200" rtl="0" eaLnBrk="1" fontAlgn="auto" latinLnBrk="0" hangingPunct="1">
              <a:lnSpc>
                <a:spcPct val="100000"/>
              </a:lnSpc>
              <a:spcBef>
                <a:spcPct val="20000"/>
              </a:spcBef>
              <a:spcAft>
                <a:spcPts val="600"/>
              </a:spcAft>
              <a:buClr>
                <a:prstClr val="white"/>
              </a:buClr>
              <a:buSzPct val="80000"/>
              <a:buFont typeface="Arial" panose="020B0604020202020204" pitchFamily="34" charset="0"/>
              <a:buChar char="•"/>
              <a:tabLst/>
              <a:defRPr/>
            </a:pPr>
            <a:endParaRPr kumimoji="0" lang="en-US" sz="19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742950" marR="0" lvl="1" indent="-285750" algn="l" defTabSz="457200" rtl="0" eaLnBrk="1" fontAlgn="auto" latinLnBrk="0" hangingPunct="1">
              <a:lnSpc>
                <a:spcPct val="100000"/>
              </a:lnSpc>
              <a:spcBef>
                <a:spcPct val="20000"/>
              </a:spcBef>
              <a:spcAft>
                <a:spcPts val="600"/>
              </a:spcAft>
              <a:buClr>
                <a:prstClr val="white"/>
              </a:buClr>
              <a:buSzPct val="80000"/>
              <a:buFont typeface="Arial" panose="020B0604020202020204" pitchFamily="34" charset="0"/>
              <a:buChar char="•"/>
              <a:tabLst/>
              <a:defRPr/>
            </a:pPr>
            <a:r>
              <a:rPr kumimoji="0" lang="en-US" sz="1900" b="0" i="0" u="none" strike="noStrike" kern="1200" cap="none" spc="0" normalizeH="0" baseline="0" noProof="0" dirty="0">
                <a:ln>
                  <a:noFill/>
                </a:ln>
                <a:solidFill>
                  <a:prstClr val="white"/>
                </a:solidFill>
                <a:effectLst/>
                <a:uLnTx/>
                <a:uFillTx/>
                <a:latin typeface="Century Gothic" panose="020B0502020202020204"/>
                <a:ea typeface="+mn-ea"/>
                <a:cs typeface="+mn-cs"/>
              </a:rPr>
              <a:t>Section 4 – The Risk Assessment Tool</a:t>
            </a:r>
          </a:p>
          <a:p>
            <a:pPr marL="285750" marR="0" lvl="0" indent="-285750" algn="l" defTabSz="457200" rtl="0" eaLnBrk="1" fontAlgn="auto" latinLnBrk="0" hangingPunct="1">
              <a:lnSpc>
                <a:spcPct val="100000"/>
              </a:lnSpc>
              <a:spcBef>
                <a:spcPct val="20000"/>
              </a:spcBef>
              <a:spcAft>
                <a:spcPts val="600"/>
              </a:spcAft>
              <a:buClr>
                <a:prstClr val="white"/>
              </a:buClr>
              <a:buSzPct val="80000"/>
              <a:buFont typeface="Arial" panose="020B0604020202020204" pitchFamily="34" charset="0"/>
              <a:buChar char="•"/>
              <a:tabLst/>
              <a:defRPr/>
            </a:pPr>
            <a:endParaRPr kumimoji="0" lang="en-US" sz="19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1257300" marR="0" lvl="2" indent="-342900" algn="l" defTabSz="457200" rtl="0" eaLnBrk="1" fontAlgn="auto" latinLnBrk="0" hangingPunct="1">
              <a:lnSpc>
                <a:spcPct val="100000"/>
              </a:lnSpc>
              <a:spcBef>
                <a:spcPct val="20000"/>
              </a:spcBef>
              <a:spcAft>
                <a:spcPts val="600"/>
              </a:spcAft>
              <a:buClr>
                <a:prstClr val="white"/>
              </a:buClr>
              <a:buSzPct val="80000"/>
              <a:buFont typeface="Courier New" panose="02070309020205020404" pitchFamily="49" charset="0"/>
              <a:buChar char="o"/>
              <a:tabLst/>
              <a:defRPr/>
            </a:pPr>
            <a:r>
              <a:rPr kumimoji="0" lang="en-US" sz="1900" b="0" i="0" u="none" strike="noStrike" kern="1200" cap="none" spc="0" normalizeH="0" baseline="0" noProof="0" dirty="0">
                <a:ln>
                  <a:noFill/>
                </a:ln>
                <a:solidFill>
                  <a:prstClr val="white"/>
                </a:solidFill>
                <a:effectLst/>
                <a:uLnTx/>
                <a:uFillTx/>
                <a:latin typeface="Century Gothic" panose="020B0502020202020204"/>
                <a:ea typeface="+mn-ea"/>
                <a:cs typeface="+mn-cs"/>
              </a:rPr>
              <a:t>Description of the organization and operations of the cybersecurity risk assessment tool that accompanies the Quick </a:t>
            </a:r>
            <a:r>
              <a:rPr kumimoji="0" lang="en-US" sz="19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Guide</a:t>
            </a:r>
          </a:p>
          <a:p>
            <a:pPr marL="1257300" marR="0" lvl="2" indent="-342900" algn="l" defTabSz="457200" rtl="0" eaLnBrk="1" fontAlgn="auto" latinLnBrk="0" hangingPunct="1">
              <a:lnSpc>
                <a:spcPct val="100000"/>
              </a:lnSpc>
              <a:spcBef>
                <a:spcPct val="20000"/>
              </a:spcBef>
              <a:spcAft>
                <a:spcPts val="600"/>
              </a:spcAft>
              <a:buClr>
                <a:prstClr val="white"/>
              </a:buClr>
              <a:buSzPct val="80000"/>
              <a:buFont typeface="Courier New" panose="02070309020205020404" pitchFamily="49" charset="0"/>
              <a:buChar char="o"/>
              <a:tabLst/>
              <a:defRPr/>
            </a:pPr>
            <a:r>
              <a:rPr kumimoji="0" lang="en-US" sz="19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Description </a:t>
            </a:r>
            <a:r>
              <a:rPr kumimoji="0" lang="en-US" sz="1900" b="0" i="0" u="none" strike="noStrike" kern="1200" cap="none" spc="0" normalizeH="0" baseline="0" noProof="0" dirty="0">
                <a:ln>
                  <a:noFill/>
                </a:ln>
                <a:solidFill>
                  <a:prstClr val="white"/>
                </a:solidFill>
                <a:effectLst/>
                <a:uLnTx/>
                <a:uFillTx/>
                <a:latin typeface="Century Gothic" panose="020B0502020202020204"/>
                <a:ea typeface="+mn-ea"/>
                <a:cs typeface="+mn-cs"/>
              </a:rPr>
              <a:t>of the reporting from both the risk assessment and cybersecurity program maturity assessment portions of the assessment tool</a:t>
            </a:r>
          </a:p>
          <a:p>
            <a:pPr marL="742950" marR="0" lvl="1" indent="-285750" algn="l" defTabSz="457200" rtl="0" eaLnBrk="1" fontAlgn="auto" latinLnBrk="0" hangingPunct="1">
              <a:lnSpc>
                <a:spcPct val="100000"/>
              </a:lnSpc>
              <a:spcBef>
                <a:spcPct val="20000"/>
              </a:spcBef>
              <a:spcAft>
                <a:spcPts val="600"/>
              </a:spcAft>
              <a:buClr>
                <a:prstClr val="white"/>
              </a:buClr>
              <a:buSzPct val="80000"/>
              <a:buFont typeface="Arial" panose="020B0604020202020204" pitchFamily="34" charset="0"/>
              <a:buChar char="•"/>
              <a:tabLst/>
              <a:defRPr/>
            </a:pPr>
            <a:endParaRPr kumimoji="0" lang="en-US" sz="19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742950" marR="0" lvl="1" indent="-285750" algn="l" defTabSz="457200" rtl="0" eaLnBrk="1" fontAlgn="auto" latinLnBrk="0" hangingPunct="1">
              <a:lnSpc>
                <a:spcPct val="100000"/>
              </a:lnSpc>
              <a:spcBef>
                <a:spcPct val="20000"/>
              </a:spcBef>
              <a:spcAft>
                <a:spcPts val="600"/>
              </a:spcAft>
              <a:buClr>
                <a:prstClr val="white"/>
              </a:buClr>
              <a:buSzPct val="80000"/>
              <a:buFont typeface="Arial" panose="020B0604020202020204" pitchFamily="34" charset="0"/>
              <a:buChar char="•"/>
              <a:tabLst/>
              <a:defRPr/>
            </a:pPr>
            <a:r>
              <a:rPr kumimoji="0" lang="en-US" sz="1900" b="0" i="0" u="none" strike="noStrike" kern="1200" cap="none" spc="0" normalizeH="0" baseline="0" noProof="0" dirty="0">
                <a:ln>
                  <a:noFill/>
                </a:ln>
                <a:solidFill>
                  <a:prstClr val="white"/>
                </a:solidFill>
                <a:effectLst/>
                <a:uLnTx/>
                <a:uFillTx/>
                <a:latin typeface="Century Gothic" panose="020B0502020202020204"/>
                <a:ea typeface="+mn-ea"/>
                <a:cs typeface="+mn-cs"/>
              </a:rPr>
              <a:t>Section 5 – Cybersecurity Best Practices</a:t>
            </a:r>
          </a:p>
          <a:p>
            <a:pPr marL="285750" marR="0" lvl="0" indent="-285750" algn="l" defTabSz="457200" rtl="0" eaLnBrk="1" fontAlgn="auto" latinLnBrk="0" hangingPunct="1">
              <a:lnSpc>
                <a:spcPct val="100000"/>
              </a:lnSpc>
              <a:spcBef>
                <a:spcPct val="20000"/>
              </a:spcBef>
              <a:spcAft>
                <a:spcPts val="600"/>
              </a:spcAft>
              <a:buClr>
                <a:prstClr val="white"/>
              </a:buClr>
              <a:buSzPct val="80000"/>
              <a:buFont typeface="Arial" panose="020B0604020202020204" pitchFamily="34" charset="0"/>
              <a:buChar char="•"/>
              <a:tabLst/>
              <a:defRPr/>
            </a:pPr>
            <a:endParaRPr kumimoji="0" lang="en-US" sz="19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1257300" marR="0" lvl="2" indent="-342900" algn="l" defTabSz="457200" rtl="0" eaLnBrk="1" fontAlgn="auto" latinLnBrk="0" hangingPunct="1">
              <a:lnSpc>
                <a:spcPct val="100000"/>
              </a:lnSpc>
              <a:spcBef>
                <a:spcPct val="20000"/>
              </a:spcBef>
              <a:spcAft>
                <a:spcPts val="600"/>
              </a:spcAft>
              <a:buClr>
                <a:prstClr val="white"/>
              </a:buClr>
              <a:buSzPct val="80000"/>
              <a:buFont typeface="Courier New" panose="02070309020205020404" pitchFamily="49" charset="0"/>
              <a:buChar char="o"/>
              <a:tabLst/>
              <a:defRPr/>
            </a:pPr>
            <a:r>
              <a:rPr kumimoji="0" lang="en-US" sz="19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Discussion of </a:t>
            </a:r>
            <a:r>
              <a:rPr kumimoji="0" lang="en-US" sz="1900" b="0" i="0" u="none" strike="noStrike" kern="1200" cap="none" spc="0" normalizeH="0" baseline="0" noProof="0" dirty="0">
                <a:ln>
                  <a:noFill/>
                </a:ln>
                <a:solidFill>
                  <a:prstClr val="white"/>
                </a:solidFill>
                <a:effectLst/>
                <a:uLnTx/>
                <a:uFillTx/>
                <a:latin typeface="Century Gothic" panose="020B0502020202020204"/>
                <a:ea typeface="+mn-ea"/>
                <a:cs typeface="+mn-cs"/>
              </a:rPr>
              <a:t>some best practices in cybersecurity </a:t>
            </a:r>
            <a:r>
              <a:rPr kumimoji="0" lang="en-US" sz="19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programs</a:t>
            </a:r>
          </a:p>
          <a:p>
            <a:pPr marL="742950" marR="0" lvl="1" indent="-285750" algn="l" defTabSz="457200" rtl="0" eaLnBrk="1" fontAlgn="auto" latinLnBrk="0" hangingPunct="1">
              <a:lnSpc>
                <a:spcPct val="100000"/>
              </a:lnSpc>
              <a:spcBef>
                <a:spcPct val="20000"/>
              </a:spcBef>
              <a:spcAft>
                <a:spcPts val="600"/>
              </a:spcAft>
              <a:buClr>
                <a:prstClr val="white"/>
              </a:buClr>
              <a:buSzPct val="80000"/>
              <a:buFont typeface="Arial" panose="020B0604020202020204" pitchFamily="34" charset="0"/>
              <a:buChar char="•"/>
              <a:tabLst/>
              <a:defRPr/>
            </a:pPr>
            <a:endParaRPr kumimoji="0" lang="en-US" sz="1900" b="0" i="0" u="none" strike="noStrike" kern="1200" cap="none" spc="0" normalizeH="0" baseline="0" noProof="0" dirty="0" smtClean="0">
              <a:ln>
                <a:noFill/>
              </a:ln>
              <a:solidFill>
                <a:prstClr val="white"/>
              </a:solidFill>
              <a:effectLst/>
              <a:uLnTx/>
              <a:uFillTx/>
              <a:latin typeface="Century Gothic" panose="020B0502020202020204"/>
              <a:ea typeface="+mn-ea"/>
              <a:cs typeface="+mn-cs"/>
            </a:endParaRPr>
          </a:p>
          <a:p>
            <a:pPr marL="800100" marR="0" lvl="1" indent="-342900" algn="l" defTabSz="457200" rtl="0" eaLnBrk="1" fontAlgn="auto" latinLnBrk="0" hangingPunct="1">
              <a:lnSpc>
                <a:spcPct val="100000"/>
              </a:lnSpc>
              <a:spcBef>
                <a:spcPct val="20000"/>
              </a:spcBef>
              <a:spcAft>
                <a:spcPts val="600"/>
              </a:spcAft>
              <a:buClr>
                <a:prstClr val="white"/>
              </a:buClr>
              <a:buSzPct val="80000"/>
              <a:buFont typeface="Arial" panose="020B0604020202020204" pitchFamily="34" charset="0"/>
              <a:buChar char="•"/>
              <a:tabLst/>
              <a:defRPr/>
            </a:pPr>
            <a:r>
              <a:rPr kumimoji="0" lang="en-US" sz="19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Appendix D contains a list of questions an airport CEO or director should ask his/her staff to gain insight into the airport’s cybersecurity program.</a:t>
            </a:r>
          </a:p>
          <a:p>
            <a:pPr marL="457200" marR="0" lvl="1" indent="0" algn="l" defTabSz="457200" rtl="0" eaLnBrk="1" fontAlgn="auto" latinLnBrk="0" hangingPunct="1">
              <a:lnSpc>
                <a:spcPct val="100000"/>
              </a:lnSpc>
              <a:spcBef>
                <a:spcPct val="20000"/>
              </a:spcBef>
              <a:spcAft>
                <a:spcPts val="600"/>
              </a:spcAft>
              <a:buClr>
                <a:prstClr val="white"/>
              </a:buClr>
              <a:buSzPct val="80000"/>
              <a:buFont typeface="Arial" panose="020B0604020202020204" pitchFamily="34" charset="0"/>
              <a:buNone/>
              <a:tabLst/>
              <a:defRPr/>
            </a:pPr>
            <a:endParaRPr kumimoji="0" lang="en-US" sz="1900" b="0" i="0" u="none" strike="noStrike" kern="1200" cap="none" spc="0" normalizeH="0" baseline="0" noProof="0" dirty="0" smtClean="0">
              <a:ln>
                <a:noFill/>
              </a:ln>
              <a:solidFill>
                <a:prstClr val="white"/>
              </a:solidFill>
              <a:effectLst/>
              <a:uLnTx/>
              <a:uFillTx/>
              <a:latin typeface="Century Gothic" panose="020B0502020202020204"/>
              <a:ea typeface="+mn-ea"/>
              <a:cs typeface="+mn-cs"/>
            </a:endParaRPr>
          </a:p>
          <a:p>
            <a:pPr marL="800100" marR="0" lvl="1" indent="-342900" algn="l" defTabSz="457200" rtl="0" eaLnBrk="1" fontAlgn="auto" latinLnBrk="0" hangingPunct="1">
              <a:lnSpc>
                <a:spcPct val="100000"/>
              </a:lnSpc>
              <a:spcBef>
                <a:spcPct val="20000"/>
              </a:spcBef>
              <a:spcAft>
                <a:spcPts val="600"/>
              </a:spcAft>
              <a:buClr>
                <a:prstClr val="white"/>
              </a:buClr>
              <a:buSzPct val="80000"/>
              <a:buFont typeface="Arial" panose="020B0604020202020204" pitchFamily="34" charset="0"/>
              <a:buChar char="•"/>
              <a:tabLst/>
              <a:defRPr/>
            </a:pPr>
            <a:r>
              <a:rPr kumimoji="0" lang="en-US" sz="19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Appendix E contains project team observations about the state of airport cybersecurity gained through interviews conducted as part of the project.</a:t>
            </a:r>
          </a:p>
          <a:p>
            <a:pPr marL="742950" marR="0" lvl="1" indent="-285750" algn="l" defTabSz="457200" rtl="0" eaLnBrk="1" fontAlgn="auto" latinLnBrk="0" hangingPunct="1">
              <a:lnSpc>
                <a:spcPct val="100000"/>
              </a:lnSpc>
              <a:spcBef>
                <a:spcPct val="20000"/>
              </a:spcBef>
              <a:spcAft>
                <a:spcPts val="600"/>
              </a:spcAft>
              <a:buClr>
                <a:prstClr val="white"/>
              </a:buClr>
              <a:buSzPct val="80000"/>
              <a:buFont typeface="Arial" panose="020B0604020202020204" pitchFamily="34" charset="0"/>
              <a:buChar char="•"/>
              <a:tabLst/>
              <a:defRPr/>
            </a:pPr>
            <a:endParaRPr kumimoji="0" lang="en-US" sz="19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285750" marR="0" lvl="0" indent="-285750" algn="l" defTabSz="457200" rtl="0" eaLnBrk="1" fontAlgn="auto" latinLnBrk="0" hangingPunct="1">
              <a:lnSpc>
                <a:spcPct val="100000"/>
              </a:lnSpc>
              <a:spcBef>
                <a:spcPct val="20000"/>
              </a:spcBef>
              <a:spcAft>
                <a:spcPts val="600"/>
              </a:spcAft>
              <a:buClr>
                <a:prstClr val="white"/>
              </a:buClr>
              <a:buSzPct val="80000"/>
              <a:buFont typeface="Arial" panose="020B0604020202020204" pitchFamily="34" charset="0"/>
              <a:buChar char="•"/>
              <a:tabLst/>
              <a:defRPr/>
            </a:pPr>
            <a:endParaRPr kumimoji="0" lang="en-US" sz="19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742950" marR="0" lvl="1" indent="-285750" algn="l" defTabSz="457200" rtl="0" eaLnBrk="1" fontAlgn="auto" latinLnBrk="0" hangingPunct="1">
              <a:lnSpc>
                <a:spcPct val="100000"/>
              </a:lnSpc>
              <a:spcBef>
                <a:spcPct val="20000"/>
              </a:spcBef>
              <a:spcAft>
                <a:spcPts val="600"/>
              </a:spcAft>
              <a:buClr>
                <a:prstClr val="white"/>
              </a:buClr>
              <a:buSzPct val="80000"/>
              <a:buFont typeface="Arial" panose="020B0604020202020204" pitchFamily="34" charset="0"/>
              <a:buChar char="•"/>
              <a:tabLst/>
              <a:defRPr/>
            </a:pPr>
            <a:endParaRPr kumimoji="0" lang="en-US" sz="19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endParaRPr lang="en-US" dirty="0"/>
          </a:p>
        </p:txBody>
      </p:sp>
      <p:sp>
        <p:nvSpPr>
          <p:cNvPr id="4" name="Slide Number Placeholder 3"/>
          <p:cNvSpPr>
            <a:spLocks noGrp="1"/>
          </p:cNvSpPr>
          <p:nvPr>
            <p:ph type="sldNum" sz="quarter" idx="10"/>
          </p:nvPr>
        </p:nvSpPr>
        <p:spPr/>
        <p:txBody>
          <a:bodyPr/>
          <a:lstStyle/>
          <a:p>
            <a:fld id="{50650836-AA53-40BA-9A72-4947AD1B1840}" type="slidenum">
              <a:rPr lang="en-US" smtClean="0"/>
              <a:t>11</a:t>
            </a:fld>
            <a:endParaRPr lang="en-US" dirty="0"/>
          </a:p>
        </p:txBody>
      </p:sp>
    </p:spTree>
    <p:extLst>
      <p:ext uri="{BB962C8B-B14F-4D97-AF65-F5344CB8AC3E}">
        <p14:creationId xmlns:p14="http://schemas.microsoft.com/office/powerpoint/2010/main" val="33972802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Cyber Assessment tool is organized into two </a:t>
            </a:r>
            <a:r>
              <a:rPr lang="en-US" dirty="0" smtClean="0"/>
              <a:t>sections:</a:t>
            </a:r>
            <a:endParaRPr lang="en-US" dirty="0"/>
          </a:p>
          <a:p>
            <a:pPr marL="171450" indent="-171450">
              <a:buFont typeface="Arial" panose="020B0604020202020204" pitchFamily="34" charset="0"/>
              <a:buChar char="•"/>
            </a:pPr>
            <a:endParaRPr lang="en-US" dirty="0"/>
          </a:p>
          <a:p>
            <a:pPr marL="628650" lvl="1" indent="-171450">
              <a:buFont typeface="Courier New" panose="02070309020205020404" pitchFamily="49" charset="0"/>
              <a:buChar char="o"/>
            </a:pPr>
            <a:r>
              <a:rPr lang="en-US" dirty="0"/>
              <a:t>The Inherent Risk Profile </a:t>
            </a:r>
            <a:r>
              <a:rPr lang="en-US" dirty="0" smtClean="0"/>
              <a:t>section</a:t>
            </a:r>
            <a:r>
              <a:rPr lang="en-US" baseline="0" dirty="0" smtClean="0"/>
              <a:t> </a:t>
            </a:r>
            <a:r>
              <a:rPr lang="en-US" dirty="0" smtClean="0"/>
              <a:t>determines </a:t>
            </a:r>
            <a:r>
              <a:rPr lang="en-US" dirty="0"/>
              <a:t>the level of cyber risk an airport has as a result of the environment in which it operates and the services it offers to </a:t>
            </a:r>
            <a:r>
              <a:rPr lang="en-US" dirty="0" smtClean="0"/>
              <a:t>customers</a:t>
            </a:r>
            <a:endParaRPr lang="en-US" dirty="0"/>
          </a:p>
          <a:p>
            <a:pPr marL="628650" lvl="1" indent="-171450">
              <a:buFont typeface="Arial" panose="020B0604020202020204" pitchFamily="34" charset="0"/>
              <a:buChar char="•"/>
            </a:pPr>
            <a:endParaRPr lang="en-US" dirty="0"/>
          </a:p>
          <a:p>
            <a:pPr marL="628650" lvl="1" indent="-171450">
              <a:buFont typeface="Courier New" panose="02070309020205020404" pitchFamily="49" charset="0"/>
              <a:buChar char="o"/>
            </a:pPr>
            <a:r>
              <a:rPr lang="en-US" dirty="0"/>
              <a:t>The Cybersecurity Maturity section measures the airport’s cybersecurity efforts and offers suggestions on how the airport can improve </a:t>
            </a:r>
            <a:r>
              <a:rPr lang="en-US" dirty="0" smtClean="0"/>
              <a:t>its </a:t>
            </a:r>
            <a:r>
              <a:rPr lang="en-US" dirty="0"/>
              <a:t>program based on the answers to the assessment </a:t>
            </a:r>
            <a:r>
              <a:rPr lang="en-US" dirty="0" smtClean="0"/>
              <a:t>questions</a:t>
            </a:r>
          </a:p>
          <a:p>
            <a:pPr marL="628650" lvl="1" indent="-171450">
              <a:buFont typeface="Arial" panose="020B0604020202020204" pitchFamily="34" charset="0"/>
              <a:buChar char="•"/>
            </a:pPr>
            <a:endParaRPr lang="en-US" dirty="0" smtClean="0"/>
          </a:p>
          <a:p>
            <a:pPr marL="171450" lvl="0" indent="-171450">
              <a:buFont typeface="Arial" panose="020B0604020202020204" pitchFamily="34" charset="0"/>
              <a:buChar char="•"/>
            </a:pPr>
            <a:r>
              <a:rPr lang="en-US" dirty="0" smtClean="0"/>
              <a:t>The tool is designed to allow a small team of airport staff in operations and IT to answer simple questions about various aspects of a cybersecurity program</a:t>
            </a:r>
          </a:p>
          <a:p>
            <a:pPr marL="628650" lvl="1" indent="-171450">
              <a:buFont typeface="Arial" panose="020B0604020202020204" pitchFamily="34" charset="0"/>
              <a:buChar char="•"/>
            </a:pPr>
            <a:endParaRPr lang="en-US" dirty="0"/>
          </a:p>
          <a:p>
            <a:pPr marL="171450" lvl="0" indent="-171450">
              <a:buFont typeface="Arial" panose="020B0604020202020204" pitchFamily="34" charset="0"/>
              <a:buChar char="•"/>
            </a:pPr>
            <a:r>
              <a:rPr lang="en-US" dirty="0"/>
              <a:t>The two sections operate independently of each other, but </a:t>
            </a:r>
            <a:r>
              <a:rPr lang="en-US" dirty="0" smtClean="0"/>
              <a:t>it is </a:t>
            </a:r>
            <a:r>
              <a:rPr lang="en-US" dirty="0"/>
              <a:t>usually better to complete the Inherent Risk Profile before moving on to the Cybersecurity Maturity </a:t>
            </a:r>
            <a:r>
              <a:rPr lang="en-US" dirty="0" smtClean="0"/>
              <a:t>portion</a:t>
            </a:r>
            <a:endParaRPr lang="en-US" dirty="0"/>
          </a:p>
          <a:p>
            <a:pPr marL="171450" lvl="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50650836-AA53-40BA-9A72-4947AD1B1840}" type="slidenum">
              <a:rPr lang="en-US" smtClean="0"/>
              <a:t>12</a:t>
            </a:fld>
            <a:endParaRPr lang="en-US" dirty="0"/>
          </a:p>
        </p:txBody>
      </p:sp>
    </p:spTree>
    <p:extLst>
      <p:ext uri="{BB962C8B-B14F-4D97-AF65-F5344CB8AC3E}">
        <p14:creationId xmlns:p14="http://schemas.microsoft.com/office/powerpoint/2010/main" val="36034183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The Risk Profile section measures risk in four </a:t>
            </a:r>
            <a:r>
              <a:rPr lang="en-US" dirty="0" smtClean="0"/>
              <a:t>categories: </a:t>
            </a:r>
            <a:r>
              <a:rPr lang="en-US" dirty="0"/>
              <a:t>the airport’s operating profile, the services the airport offers, the airport’s technology environment, and the airport’s policy and oversight environment (</a:t>
            </a:r>
            <a:r>
              <a:rPr lang="en-US" dirty="0" smtClean="0"/>
              <a:t>its </a:t>
            </a:r>
            <a:r>
              <a:rPr lang="en-US" dirty="0"/>
              <a:t>“governance” environment in the tool</a:t>
            </a:r>
            <a:r>
              <a:rPr lang="en-US" dirty="0" smtClean="0"/>
              <a:t>).</a:t>
            </a:r>
            <a:endParaRPr lang="en-US" dirty="0"/>
          </a:p>
          <a:p>
            <a:pPr marL="171450" indent="-171450">
              <a:buFont typeface="Arial" panose="020B0604020202020204" pitchFamily="34" charset="0"/>
              <a:buChar char="•"/>
            </a:pPr>
            <a:endParaRPr lang="en-US" dirty="0"/>
          </a:p>
          <a:p>
            <a:pPr marL="628650" lvl="1" indent="-171450">
              <a:buFont typeface="Arial" panose="020B0604020202020204" pitchFamily="34" charset="0"/>
              <a:buChar char="•"/>
            </a:pPr>
            <a:r>
              <a:rPr lang="en-US" dirty="0"/>
              <a:t>Because the tool retains answers after a session is completed, </a:t>
            </a:r>
            <a:r>
              <a:rPr lang="en-US" dirty="0" smtClean="0"/>
              <a:t>a </a:t>
            </a:r>
            <a:r>
              <a:rPr lang="en-US" dirty="0"/>
              <a:t>team preparing to complete the risk profile section </a:t>
            </a:r>
            <a:r>
              <a:rPr lang="en-US" dirty="0" smtClean="0"/>
              <a:t>should first reset </a:t>
            </a:r>
            <a:r>
              <a:rPr lang="en-US" dirty="0"/>
              <a:t>the results by clicking on the blue button. </a:t>
            </a:r>
            <a:r>
              <a:rPr lang="en-US" dirty="0" smtClean="0"/>
              <a:t>This </a:t>
            </a:r>
            <a:r>
              <a:rPr lang="en-US" dirty="0"/>
              <a:t>clears out any previous </a:t>
            </a:r>
            <a:r>
              <a:rPr lang="en-US" dirty="0" smtClean="0"/>
              <a:t>answers.</a:t>
            </a:r>
            <a:endParaRPr lang="en-US" dirty="0"/>
          </a:p>
          <a:p>
            <a:pPr marL="628650" lvl="1" indent="-171450">
              <a:buFont typeface="Arial" panose="020B0604020202020204" pitchFamily="34" charset="0"/>
              <a:buChar char="•"/>
            </a:pPr>
            <a:endParaRPr lang="en-US" dirty="0"/>
          </a:p>
          <a:p>
            <a:pPr marL="628650" lvl="1" indent="-171450">
              <a:buFont typeface="Arial" panose="020B0604020202020204" pitchFamily="34" charset="0"/>
              <a:buChar char="•"/>
            </a:pPr>
            <a:r>
              <a:rPr lang="en-US" dirty="0"/>
              <a:t>The assessment is started by clicking on the green “Begin the Inherent Risk Profile </a:t>
            </a:r>
            <a:r>
              <a:rPr lang="en-US" dirty="0" smtClean="0"/>
              <a:t>Assessment</a:t>
            </a:r>
            <a:r>
              <a:rPr lang="en-US" dirty="0"/>
              <a:t>” button.</a:t>
            </a:r>
          </a:p>
          <a:p>
            <a:pPr marL="628650" lvl="1"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r>
              <a:rPr lang="en-US" dirty="0"/>
              <a:t>	</a:t>
            </a:r>
          </a:p>
        </p:txBody>
      </p:sp>
      <p:sp>
        <p:nvSpPr>
          <p:cNvPr id="4" name="Slide Number Placeholder 3"/>
          <p:cNvSpPr>
            <a:spLocks noGrp="1"/>
          </p:cNvSpPr>
          <p:nvPr>
            <p:ph type="sldNum" sz="quarter" idx="10"/>
          </p:nvPr>
        </p:nvSpPr>
        <p:spPr/>
        <p:txBody>
          <a:bodyPr/>
          <a:lstStyle/>
          <a:p>
            <a:fld id="{50650836-AA53-40BA-9A72-4947AD1B1840}" type="slidenum">
              <a:rPr lang="en-US" smtClean="0"/>
              <a:t>13</a:t>
            </a:fld>
            <a:endParaRPr lang="en-US" dirty="0"/>
          </a:p>
        </p:txBody>
      </p:sp>
    </p:spTree>
    <p:extLst>
      <p:ext uri="{BB962C8B-B14F-4D97-AF65-F5344CB8AC3E}">
        <p14:creationId xmlns:p14="http://schemas.microsoft.com/office/powerpoint/2010/main" val="30944480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When the Inherent Risk Profile section is started, the airport team is presented with a series of descriptive questions regarding the airport and its operations.</a:t>
            </a:r>
          </a:p>
        </p:txBody>
      </p:sp>
      <p:sp>
        <p:nvSpPr>
          <p:cNvPr id="4" name="Slide Number Placeholder 3"/>
          <p:cNvSpPr>
            <a:spLocks noGrp="1"/>
          </p:cNvSpPr>
          <p:nvPr>
            <p:ph type="sldNum" sz="quarter" idx="10"/>
          </p:nvPr>
        </p:nvSpPr>
        <p:spPr/>
        <p:txBody>
          <a:bodyPr/>
          <a:lstStyle/>
          <a:p>
            <a:fld id="{50650836-AA53-40BA-9A72-4947AD1B1840}" type="slidenum">
              <a:rPr lang="en-US" smtClean="0"/>
              <a:t>14</a:t>
            </a:fld>
            <a:endParaRPr lang="en-US" dirty="0"/>
          </a:p>
        </p:txBody>
      </p:sp>
    </p:spTree>
    <p:extLst>
      <p:ext uri="{BB962C8B-B14F-4D97-AF65-F5344CB8AC3E}">
        <p14:creationId xmlns:p14="http://schemas.microsoft.com/office/powerpoint/2010/main" val="40455384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results of the risk assessment </a:t>
            </a:r>
            <a:r>
              <a:rPr lang="en-US" dirty="0" smtClean="0"/>
              <a:t>are </a:t>
            </a:r>
            <a:r>
              <a:rPr lang="en-US" dirty="0"/>
              <a:t>reported as a series of Low, </a:t>
            </a:r>
            <a:r>
              <a:rPr lang="en-US" dirty="0" smtClean="0"/>
              <a:t>Medium, </a:t>
            </a:r>
            <a:r>
              <a:rPr lang="en-US" dirty="0"/>
              <a:t>or High ratings, representing the level of risk </a:t>
            </a:r>
            <a:r>
              <a:rPr lang="en-US" dirty="0" smtClean="0"/>
              <a:t>for each </a:t>
            </a:r>
            <a:r>
              <a:rPr lang="en-US" dirty="0"/>
              <a:t>section </a:t>
            </a:r>
            <a:r>
              <a:rPr lang="en-US" dirty="0" smtClean="0"/>
              <a:t>of the </a:t>
            </a:r>
            <a:r>
              <a:rPr lang="en-US" dirty="0"/>
              <a:t>airport based on the answers to the assessment questions. Summary results for each section are also represented by </a:t>
            </a:r>
            <a:r>
              <a:rPr lang="en-US" dirty="0" smtClean="0"/>
              <a:t>color-coded </a:t>
            </a:r>
            <a:r>
              <a:rPr lang="en-US" dirty="0"/>
              <a:t>pie charts.</a:t>
            </a:r>
          </a:p>
          <a:p>
            <a:endParaRPr lang="en-US" dirty="0"/>
          </a:p>
        </p:txBody>
      </p:sp>
      <p:sp>
        <p:nvSpPr>
          <p:cNvPr id="4" name="Slide Number Placeholder 3"/>
          <p:cNvSpPr>
            <a:spLocks noGrp="1"/>
          </p:cNvSpPr>
          <p:nvPr>
            <p:ph type="sldNum" sz="quarter" idx="10"/>
          </p:nvPr>
        </p:nvSpPr>
        <p:spPr/>
        <p:txBody>
          <a:bodyPr/>
          <a:lstStyle/>
          <a:p>
            <a:fld id="{50650836-AA53-40BA-9A72-4947AD1B1840}" type="slidenum">
              <a:rPr lang="en-US" smtClean="0"/>
              <a:t>15</a:t>
            </a:fld>
            <a:endParaRPr lang="en-US" dirty="0"/>
          </a:p>
        </p:txBody>
      </p:sp>
    </p:spTree>
    <p:extLst>
      <p:ext uri="{BB962C8B-B14F-4D97-AF65-F5344CB8AC3E}">
        <p14:creationId xmlns:p14="http://schemas.microsoft.com/office/powerpoint/2010/main" val="2710226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cybersecurity program maturity section of the tool measures the maturity of the airport’s cybersecurity efforts against the NIST Cybersecurity Framework </a:t>
            </a:r>
            <a:r>
              <a:rPr lang="en-US" dirty="0" smtClean="0"/>
              <a:t>(CSF</a:t>
            </a:r>
            <a:r>
              <a:rPr lang="en-US" dirty="0"/>
              <a:t>) using </a:t>
            </a:r>
            <a:r>
              <a:rPr lang="en-US" dirty="0" smtClean="0"/>
              <a:t>the 5 sections </a:t>
            </a:r>
            <a:r>
              <a:rPr lang="en-US" dirty="0"/>
              <a:t>and 22 categories outlined in the CSF.</a:t>
            </a:r>
          </a:p>
        </p:txBody>
      </p:sp>
      <p:sp>
        <p:nvSpPr>
          <p:cNvPr id="4" name="Slide Number Placeholder 3"/>
          <p:cNvSpPr>
            <a:spLocks noGrp="1"/>
          </p:cNvSpPr>
          <p:nvPr>
            <p:ph type="sldNum" sz="quarter" idx="10"/>
          </p:nvPr>
        </p:nvSpPr>
        <p:spPr/>
        <p:txBody>
          <a:bodyPr/>
          <a:lstStyle/>
          <a:p>
            <a:fld id="{50650836-AA53-40BA-9A72-4947AD1B1840}" type="slidenum">
              <a:rPr lang="en-US" smtClean="0"/>
              <a:t>16</a:t>
            </a:fld>
            <a:endParaRPr lang="en-US" dirty="0"/>
          </a:p>
        </p:txBody>
      </p:sp>
    </p:spTree>
    <p:extLst>
      <p:ext uri="{BB962C8B-B14F-4D97-AF65-F5344CB8AC3E}">
        <p14:creationId xmlns:p14="http://schemas.microsoft.com/office/powerpoint/2010/main" val="860065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individual or team taking the assessment answers a series of questions related to the airport’s cybersecurity program.  The tool is designed to be completed by a small team of airport staff (NOT the airport  CEO/Director or executives).</a:t>
            </a:r>
          </a:p>
        </p:txBody>
      </p:sp>
      <p:sp>
        <p:nvSpPr>
          <p:cNvPr id="4" name="Slide Number Placeholder 3"/>
          <p:cNvSpPr>
            <a:spLocks noGrp="1"/>
          </p:cNvSpPr>
          <p:nvPr>
            <p:ph type="sldNum" sz="quarter" idx="10"/>
          </p:nvPr>
        </p:nvSpPr>
        <p:spPr/>
        <p:txBody>
          <a:bodyPr/>
          <a:lstStyle/>
          <a:p>
            <a:fld id="{50650836-AA53-40BA-9A72-4947AD1B1840}" type="slidenum">
              <a:rPr lang="en-US" smtClean="0"/>
              <a:t>17</a:t>
            </a:fld>
            <a:endParaRPr lang="en-US" dirty="0"/>
          </a:p>
        </p:txBody>
      </p:sp>
    </p:spTree>
    <p:extLst>
      <p:ext uri="{BB962C8B-B14F-4D97-AF65-F5344CB8AC3E}">
        <p14:creationId xmlns:p14="http://schemas.microsoft.com/office/powerpoint/2010/main" val="15033670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cybersecurity terms are often unfamiliar to non-security people, a glossary of terms can be accessed at any time while completing the assessment by clicking the button in the top right corner of the screen.</a:t>
            </a:r>
          </a:p>
        </p:txBody>
      </p:sp>
      <p:sp>
        <p:nvSpPr>
          <p:cNvPr id="4" name="Slide Number Placeholder 3"/>
          <p:cNvSpPr>
            <a:spLocks noGrp="1"/>
          </p:cNvSpPr>
          <p:nvPr>
            <p:ph type="sldNum" sz="quarter" idx="10"/>
          </p:nvPr>
        </p:nvSpPr>
        <p:spPr/>
        <p:txBody>
          <a:bodyPr/>
          <a:lstStyle/>
          <a:p>
            <a:fld id="{50650836-AA53-40BA-9A72-4947AD1B1840}" type="slidenum">
              <a:rPr lang="en-US" smtClean="0"/>
              <a:t>18</a:t>
            </a:fld>
            <a:endParaRPr lang="en-US" dirty="0"/>
          </a:p>
        </p:txBody>
      </p:sp>
    </p:spTree>
    <p:extLst>
      <p:ext uri="{BB962C8B-B14F-4D97-AF65-F5344CB8AC3E}">
        <p14:creationId xmlns:p14="http://schemas.microsoft.com/office/powerpoint/2010/main" val="9517600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glossary contains definitions of terms and concepts in cybersecurity that help individuals </a:t>
            </a:r>
            <a:r>
              <a:rPr lang="en-US" dirty="0" smtClean="0"/>
              <a:t>understand </a:t>
            </a:r>
            <a:r>
              <a:rPr lang="en-US" dirty="0"/>
              <a:t>specialized terminology they may encounter in the tool or the accompanying Quick Guide.</a:t>
            </a:r>
          </a:p>
        </p:txBody>
      </p:sp>
      <p:sp>
        <p:nvSpPr>
          <p:cNvPr id="4" name="Slide Number Placeholder 3"/>
          <p:cNvSpPr>
            <a:spLocks noGrp="1"/>
          </p:cNvSpPr>
          <p:nvPr>
            <p:ph type="sldNum" sz="quarter" idx="10"/>
          </p:nvPr>
        </p:nvSpPr>
        <p:spPr/>
        <p:txBody>
          <a:bodyPr/>
          <a:lstStyle/>
          <a:p>
            <a:fld id="{50650836-AA53-40BA-9A72-4947AD1B1840}" type="slidenum">
              <a:rPr lang="en-US" smtClean="0"/>
              <a:t>19</a:t>
            </a:fld>
            <a:endParaRPr lang="en-US" dirty="0"/>
          </a:p>
        </p:txBody>
      </p:sp>
    </p:spTree>
    <p:extLst>
      <p:ext uri="{BB962C8B-B14F-4D97-AF65-F5344CB8AC3E}">
        <p14:creationId xmlns:p14="http://schemas.microsoft.com/office/powerpoint/2010/main" val="33822599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This </a:t>
            </a:r>
            <a:r>
              <a:rPr lang="en-US" dirty="0" smtClean="0"/>
              <a:t>Safe-Skies-sponsored </a:t>
            </a:r>
            <a:r>
              <a:rPr lang="en-US" dirty="0"/>
              <a:t>project was instituted to help airports across the country understand the cybersecurity risks they </a:t>
            </a:r>
            <a:r>
              <a:rPr lang="en-US" dirty="0" smtClean="0"/>
              <a:t>face, </a:t>
            </a:r>
            <a:r>
              <a:rPr lang="en-US" dirty="0"/>
              <a:t>and to evaluate and strengthen their individual cybersecurity programs.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The project called for development of a Cybersecurity Quick Guide document and an accompanying assessment </a:t>
            </a:r>
            <a:r>
              <a:rPr lang="en-US" dirty="0" smtClean="0"/>
              <a:t>tool </a:t>
            </a:r>
            <a:r>
              <a:rPr lang="en-US" dirty="0"/>
              <a:t>that was aimed at airport managers and leadership, not specifically airport IT technical teams.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The project had several fundamental requirements:</a:t>
            </a:r>
          </a:p>
          <a:p>
            <a:r>
              <a:rPr lang="en-US" dirty="0"/>
              <a:t>	</a:t>
            </a:r>
          </a:p>
          <a:p>
            <a:pPr marL="628650" lvl="1" indent="-171450">
              <a:buFont typeface="Arial" panose="020B0604020202020204" pitchFamily="34" charset="0"/>
              <a:buChar char="•"/>
            </a:pPr>
            <a:r>
              <a:rPr lang="en-US" dirty="0"/>
              <a:t>The Quick Guide document would provide meaningful and actionable information for airport managers </a:t>
            </a:r>
            <a:r>
              <a:rPr lang="en-US" dirty="0" smtClean="0"/>
              <a:t>to </a:t>
            </a:r>
            <a:r>
              <a:rPr lang="en-US" dirty="0"/>
              <a:t>evaluate and improve their own cybersecurity </a:t>
            </a:r>
            <a:r>
              <a:rPr lang="en-US" dirty="0" smtClean="0"/>
              <a:t>efforts.</a:t>
            </a:r>
            <a:endParaRPr lang="en-US" dirty="0"/>
          </a:p>
          <a:p>
            <a:pPr marL="628650" lvl="1" indent="-171450">
              <a:buFont typeface="Arial" panose="020B0604020202020204" pitchFamily="34" charset="0"/>
              <a:buChar char="•"/>
            </a:pPr>
            <a:r>
              <a:rPr lang="en-US" dirty="0"/>
              <a:t>The accompanying assessment tool would measure the airport’s cybersecurity program and would be universally </a:t>
            </a:r>
            <a:r>
              <a:rPr lang="en-US" dirty="0" smtClean="0"/>
              <a:t>usable </a:t>
            </a:r>
            <a:r>
              <a:rPr lang="en-US" dirty="0"/>
              <a:t>by large and small airports without additional software or hardware</a:t>
            </a:r>
            <a:r>
              <a:rPr lang="en-US" dirty="0" smtClean="0"/>
              <a:t>.</a:t>
            </a:r>
            <a:endParaRPr lang="en-US" dirty="0"/>
          </a:p>
        </p:txBody>
      </p:sp>
      <p:sp>
        <p:nvSpPr>
          <p:cNvPr id="4" name="Slide Number Placeholder 3"/>
          <p:cNvSpPr>
            <a:spLocks noGrp="1"/>
          </p:cNvSpPr>
          <p:nvPr>
            <p:ph type="sldNum" sz="quarter" idx="10"/>
          </p:nvPr>
        </p:nvSpPr>
        <p:spPr/>
        <p:txBody>
          <a:bodyPr/>
          <a:lstStyle/>
          <a:p>
            <a:fld id="{50650836-AA53-40BA-9A72-4947AD1B1840}" type="slidenum">
              <a:rPr lang="en-US" smtClean="0"/>
              <a:t>2</a:t>
            </a:fld>
            <a:endParaRPr lang="en-US" dirty="0"/>
          </a:p>
        </p:txBody>
      </p:sp>
    </p:spTree>
    <p:extLst>
      <p:ext uri="{BB962C8B-B14F-4D97-AF65-F5344CB8AC3E}">
        <p14:creationId xmlns:p14="http://schemas.microsoft.com/office/powerpoint/2010/main" val="27764602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assessment tool </a:t>
            </a:r>
            <a:r>
              <a:rPr lang="en-US" dirty="0" smtClean="0"/>
              <a:t>categorizes </a:t>
            </a:r>
            <a:r>
              <a:rPr lang="en-US" dirty="0"/>
              <a:t>the airport’s cybersecurity program maturity into three levels:  Basic, </a:t>
            </a:r>
            <a:r>
              <a:rPr lang="en-US" dirty="0" smtClean="0"/>
              <a:t>Intermediate, </a:t>
            </a:r>
            <a:r>
              <a:rPr lang="en-US" dirty="0"/>
              <a:t>and Advanced. </a:t>
            </a:r>
            <a:r>
              <a:rPr lang="en-US" dirty="0" smtClean="0"/>
              <a:t>Each </a:t>
            </a:r>
            <a:r>
              <a:rPr lang="en-US" dirty="0"/>
              <a:t>of the 22 categories within the NIST CSF are </a:t>
            </a:r>
            <a:r>
              <a:rPr lang="en-US" dirty="0" smtClean="0"/>
              <a:t>rated, </a:t>
            </a:r>
            <a:r>
              <a:rPr lang="en-US" dirty="0"/>
              <a:t>as are the five overall risk profile categories that make up the NIST CSF. </a:t>
            </a:r>
          </a:p>
          <a:p>
            <a:endParaRPr lang="en-US" dirty="0"/>
          </a:p>
          <a:p>
            <a:r>
              <a:rPr lang="en-US" dirty="0"/>
              <a:t>The results of the tool are </a:t>
            </a:r>
            <a:r>
              <a:rPr lang="en-US" dirty="0" smtClean="0"/>
              <a:t>color-coded </a:t>
            </a:r>
            <a:r>
              <a:rPr lang="en-US" dirty="0"/>
              <a:t>(</a:t>
            </a:r>
            <a:r>
              <a:rPr lang="en-US" dirty="0" smtClean="0"/>
              <a:t>Red=Basic</a:t>
            </a:r>
            <a:r>
              <a:rPr lang="en-US" dirty="0"/>
              <a:t>, </a:t>
            </a:r>
            <a:r>
              <a:rPr lang="en-US" dirty="0" smtClean="0"/>
              <a:t>Yellow=Intermediate</a:t>
            </a:r>
            <a:r>
              <a:rPr lang="en-US" dirty="0"/>
              <a:t>, </a:t>
            </a:r>
            <a:r>
              <a:rPr lang="en-US" dirty="0" smtClean="0"/>
              <a:t>Green=Advanced), </a:t>
            </a:r>
            <a:r>
              <a:rPr lang="en-US" dirty="0"/>
              <a:t>and pie charts show the distribution of the ratings in each of the </a:t>
            </a:r>
            <a:r>
              <a:rPr lang="en-US" dirty="0" smtClean="0"/>
              <a:t>22 </a:t>
            </a:r>
            <a:r>
              <a:rPr lang="en-US" dirty="0"/>
              <a:t>categories of the NIST CSF.</a:t>
            </a:r>
          </a:p>
        </p:txBody>
      </p:sp>
      <p:sp>
        <p:nvSpPr>
          <p:cNvPr id="4" name="Slide Number Placeholder 3"/>
          <p:cNvSpPr>
            <a:spLocks noGrp="1"/>
          </p:cNvSpPr>
          <p:nvPr>
            <p:ph type="sldNum" sz="quarter" idx="10"/>
          </p:nvPr>
        </p:nvSpPr>
        <p:spPr/>
        <p:txBody>
          <a:bodyPr/>
          <a:lstStyle/>
          <a:p>
            <a:fld id="{50650836-AA53-40BA-9A72-4947AD1B1840}" type="slidenum">
              <a:rPr lang="en-US" smtClean="0"/>
              <a:t>20</a:t>
            </a:fld>
            <a:endParaRPr lang="en-US" dirty="0"/>
          </a:p>
        </p:txBody>
      </p:sp>
    </p:spTree>
    <p:extLst>
      <p:ext uri="{BB962C8B-B14F-4D97-AF65-F5344CB8AC3E}">
        <p14:creationId xmlns:p14="http://schemas.microsoft.com/office/powerpoint/2010/main" val="29342088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a:t>
            </a:r>
            <a:r>
              <a:rPr lang="en-US" dirty="0" smtClean="0"/>
              <a:t>the tool produces a </a:t>
            </a:r>
            <a:r>
              <a:rPr lang="en-US" dirty="0"/>
              <a:t>set of recommendations </a:t>
            </a:r>
            <a:r>
              <a:rPr lang="en-US" dirty="0" smtClean="0"/>
              <a:t>that </a:t>
            </a:r>
            <a:r>
              <a:rPr lang="en-US" dirty="0"/>
              <a:t>an airport can use to move from their current state to </a:t>
            </a:r>
            <a:r>
              <a:rPr lang="en-US" dirty="0" smtClean="0"/>
              <a:t>an </a:t>
            </a:r>
            <a:r>
              <a:rPr lang="en-US" dirty="0"/>
              <a:t>improved maturity </a:t>
            </a:r>
            <a:r>
              <a:rPr lang="en-US" dirty="0" smtClean="0"/>
              <a:t>level. </a:t>
            </a:r>
            <a:r>
              <a:rPr lang="en-US" dirty="0"/>
              <a:t>All </a:t>
            </a:r>
            <a:r>
              <a:rPr lang="en-US" dirty="0" smtClean="0"/>
              <a:t>reports from the tool can </a:t>
            </a:r>
            <a:r>
              <a:rPr lang="en-US" dirty="0"/>
              <a:t>be printed or exported to Excel or </a:t>
            </a:r>
            <a:r>
              <a:rPr lang="en-US" dirty="0" smtClean="0"/>
              <a:t>another </a:t>
            </a:r>
            <a:r>
              <a:rPr lang="en-US" dirty="0"/>
              <a:t>application.</a:t>
            </a:r>
          </a:p>
        </p:txBody>
      </p:sp>
      <p:sp>
        <p:nvSpPr>
          <p:cNvPr id="4" name="Slide Number Placeholder 3"/>
          <p:cNvSpPr>
            <a:spLocks noGrp="1"/>
          </p:cNvSpPr>
          <p:nvPr>
            <p:ph type="sldNum" sz="quarter" idx="10"/>
          </p:nvPr>
        </p:nvSpPr>
        <p:spPr/>
        <p:txBody>
          <a:bodyPr/>
          <a:lstStyle/>
          <a:p>
            <a:fld id="{50650836-AA53-40BA-9A72-4947AD1B1840}" type="slidenum">
              <a:rPr lang="en-US" smtClean="0"/>
              <a:t>21</a:t>
            </a:fld>
            <a:endParaRPr lang="en-US" dirty="0"/>
          </a:p>
        </p:txBody>
      </p:sp>
    </p:spTree>
    <p:extLst>
      <p:ext uri="{BB962C8B-B14F-4D97-AF65-F5344CB8AC3E}">
        <p14:creationId xmlns:p14="http://schemas.microsoft.com/office/powerpoint/2010/main" val="31193634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0" dirty="0" smtClean="0">
                <a:solidFill>
                  <a:schemeClr val="tx1"/>
                </a:solidFill>
              </a:rPr>
              <a:t>Read </a:t>
            </a:r>
            <a:r>
              <a:rPr lang="en-US" b="0" dirty="0">
                <a:solidFill>
                  <a:schemeClr val="tx1"/>
                </a:solidFill>
              </a:rPr>
              <a:t>the Quick Guide and familiarize yourself with the Assessment Tool</a:t>
            </a:r>
          </a:p>
          <a:p>
            <a:pPr marL="628650" lvl="1" indent="-171450">
              <a:buFont typeface="Courier New" panose="02070309020205020404" pitchFamily="49" charset="0"/>
              <a:buChar char="o"/>
            </a:pPr>
            <a:r>
              <a:rPr lang="en-US" dirty="0" smtClean="0">
                <a:solidFill>
                  <a:schemeClr val="tx1"/>
                </a:solidFill>
              </a:rPr>
              <a:t>Although </a:t>
            </a:r>
            <a:r>
              <a:rPr lang="en-US" dirty="0">
                <a:solidFill>
                  <a:schemeClr val="tx1"/>
                </a:solidFill>
              </a:rPr>
              <a:t>you can use the tool without reading the Quick Guide first, the document will help familiarize you with cybersecurity concepts and how the tool operates.</a:t>
            </a:r>
          </a:p>
          <a:p>
            <a:pPr lvl="1">
              <a:buFont typeface="Arial" panose="020B0604020202020204" pitchFamily="34" charset="0"/>
              <a:buChar char="•"/>
            </a:pPr>
            <a:endParaRPr lang="en-US" dirty="0">
              <a:solidFill>
                <a:schemeClr val="tx1"/>
              </a:solidFill>
            </a:endParaRPr>
          </a:p>
          <a:p>
            <a:pPr marL="171450" indent="-171450">
              <a:buFont typeface="Arial" panose="020B0604020202020204" pitchFamily="34" charset="0"/>
              <a:buChar char="•"/>
            </a:pPr>
            <a:r>
              <a:rPr lang="en-US" b="0" dirty="0" smtClean="0">
                <a:solidFill>
                  <a:schemeClr val="tx1"/>
                </a:solidFill>
              </a:rPr>
              <a:t>Airport </a:t>
            </a:r>
            <a:r>
              <a:rPr lang="en-US" b="0" dirty="0">
                <a:solidFill>
                  <a:schemeClr val="tx1"/>
                </a:solidFill>
              </a:rPr>
              <a:t>CEO/Director material in Section 2 and </a:t>
            </a:r>
            <a:r>
              <a:rPr lang="en-US" b="0" dirty="0" smtClean="0">
                <a:solidFill>
                  <a:schemeClr val="tx1"/>
                </a:solidFill>
              </a:rPr>
              <a:t>Appendixes C </a:t>
            </a:r>
            <a:r>
              <a:rPr lang="en-US" b="0" dirty="0">
                <a:solidFill>
                  <a:schemeClr val="tx1"/>
                </a:solidFill>
              </a:rPr>
              <a:t>and E of the Quick Guide will help senior </a:t>
            </a:r>
            <a:r>
              <a:rPr lang="en-US" b="0" dirty="0" smtClean="0">
                <a:solidFill>
                  <a:schemeClr val="tx1"/>
                </a:solidFill>
              </a:rPr>
              <a:t>executives </a:t>
            </a:r>
            <a:r>
              <a:rPr lang="en-US" b="0" dirty="0">
                <a:solidFill>
                  <a:schemeClr val="tx1"/>
                </a:solidFill>
              </a:rPr>
              <a:t>focus their questions </a:t>
            </a:r>
          </a:p>
          <a:p>
            <a:pPr marL="628650" lvl="1" indent="-171450">
              <a:buFont typeface="Courier New" panose="02070309020205020404" pitchFamily="49" charset="0"/>
              <a:buChar char="o"/>
            </a:pPr>
            <a:r>
              <a:rPr lang="en-US" dirty="0" smtClean="0">
                <a:solidFill>
                  <a:schemeClr val="tx1"/>
                </a:solidFill>
              </a:rPr>
              <a:t>The </a:t>
            </a:r>
            <a:r>
              <a:rPr lang="en-US" dirty="0">
                <a:solidFill>
                  <a:schemeClr val="tx1"/>
                </a:solidFill>
              </a:rPr>
              <a:t>Quick Guide is meant to be accessible to both airport staff and senior executives, but </a:t>
            </a:r>
            <a:r>
              <a:rPr lang="en-US" dirty="0" smtClean="0">
                <a:solidFill>
                  <a:schemeClr val="tx1"/>
                </a:solidFill>
              </a:rPr>
              <a:t>executives may not </a:t>
            </a:r>
            <a:r>
              <a:rPr lang="en-US" dirty="0">
                <a:solidFill>
                  <a:schemeClr val="tx1"/>
                </a:solidFill>
              </a:rPr>
              <a:t>have </a:t>
            </a:r>
            <a:r>
              <a:rPr lang="en-US" dirty="0" smtClean="0">
                <a:solidFill>
                  <a:schemeClr val="tx1"/>
                </a:solidFill>
              </a:rPr>
              <a:t>either </a:t>
            </a:r>
            <a:r>
              <a:rPr lang="en-US" dirty="0">
                <a:solidFill>
                  <a:schemeClr val="tx1"/>
                </a:solidFill>
              </a:rPr>
              <a:t>the time </a:t>
            </a:r>
            <a:r>
              <a:rPr lang="en-US" dirty="0" smtClean="0">
                <a:solidFill>
                  <a:schemeClr val="tx1"/>
                </a:solidFill>
              </a:rPr>
              <a:t>or </a:t>
            </a:r>
            <a:r>
              <a:rPr lang="en-US" dirty="0">
                <a:solidFill>
                  <a:schemeClr val="tx1"/>
                </a:solidFill>
              </a:rPr>
              <a:t>the inclination to read the entire document</a:t>
            </a:r>
            <a:r>
              <a:rPr lang="en-US" dirty="0" smtClean="0">
                <a:solidFill>
                  <a:schemeClr val="tx1"/>
                </a:solidFill>
              </a:rPr>
              <a:t>. </a:t>
            </a:r>
            <a:r>
              <a:rPr lang="en-US" dirty="0">
                <a:solidFill>
                  <a:schemeClr val="tx1"/>
                </a:solidFill>
              </a:rPr>
              <a:t>Section 2 </a:t>
            </a:r>
            <a:r>
              <a:rPr lang="en-US" dirty="0" smtClean="0">
                <a:solidFill>
                  <a:schemeClr val="tx1"/>
                </a:solidFill>
              </a:rPr>
              <a:t>is specifically </a:t>
            </a:r>
            <a:r>
              <a:rPr lang="en-US" dirty="0">
                <a:solidFill>
                  <a:schemeClr val="tx1"/>
                </a:solidFill>
              </a:rPr>
              <a:t>written to be of use to senior executives.</a:t>
            </a:r>
          </a:p>
          <a:p>
            <a:pPr lvl="1">
              <a:buFont typeface="Arial" panose="020B0604020202020204" pitchFamily="34" charset="0"/>
              <a:buChar char="•"/>
            </a:pPr>
            <a:endParaRPr lang="en-US" dirty="0">
              <a:solidFill>
                <a:schemeClr val="tx1"/>
              </a:solidFill>
            </a:endParaRPr>
          </a:p>
          <a:p>
            <a:pPr marL="171450" indent="-171450">
              <a:buFont typeface="Arial" panose="020B0604020202020204" pitchFamily="34" charset="0"/>
              <a:buChar char="•"/>
            </a:pPr>
            <a:r>
              <a:rPr lang="en-US" b="0" dirty="0" smtClean="0">
                <a:solidFill>
                  <a:schemeClr val="tx1"/>
                </a:solidFill>
              </a:rPr>
              <a:t>Assessment </a:t>
            </a:r>
            <a:r>
              <a:rPr lang="en-US" b="0" dirty="0">
                <a:solidFill>
                  <a:schemeClr val="tx1"/>
                </a:solidFill>
              </a:rPr>
              <a:t>tool designed for </a:t>
            </a:r>
            <a:r>
              <a:rPr lang="en-US" b="0" dirty="0" smtClean="0">
                <a:solidFill>
                  <a:schemeClr val="tx1"/>
                </a:solidFill>
              </a:rPr>
              <a:t>airport </a:t>
            </a:r>
            <a:r>
              <a:rPr lang="en-US" b="0" dirty="0">
                <a:solidFill>
                  <a:schemeClr val="tx1"/>
                </a:solidFill>
              </a:rPr>
              <a:t>operations and IT team to </a:t>
            </a:r>
            <a:r>
              <a:rPr lang="en-US" b="0" dirty="0" smtClean="0">
                <a:solidFill>
                  <a:schemeClr val="tx1"/>
                </a:solidFill>
              </a:rPr>
              <a:t>complete</a:t>
            </a:r>
            <a:r>
              <a:rPr lang="en-US" b="1" dirty="0" smtClean="0">
                <a:solidFill>
                  <a:schemeClr val="tx1"/>
                </a:solidFill>
              </a:rPr>
              <a:t> </a:t>
            </a:r>
          </a:p>
          <a:p>
            <a:pPr marL="628650" lvl="1" indent="-171450">
              <a:buFont typeface="Courier New" panose="02070309020205020404" pitchFamily="49" charset="0"/>
              <a:buChar char="o"/>
            </a:pPr>
            <a:r>
              <a:rPr lang="en-US" b="0" dirty="0" smtClean="0">
                <a:solidFill>
                  <a:schemeClr val="tx1"/>
                </a:solidFill>
              </a:rPr>
              <a:t>While </a:t>
            </a:r>
            <a:r>
              <a:rPr lang="en-US" b="0" dirty="0">
                <a:solidFill>
                  <a:schemeClr val="tx1"/>
                </a:solidFill>
              </a:rPr>
              <a:t>executives might find the tool interesting or need to be consulted on specific questions in the tool, it is </a:t>
            </a:r>
            <a:r>
              <a:rPr lang="en-US" b="0" dirty="0" smtClean="0">
                <a:solidFill>
                  <a:schemeClr val="tx1"/>
                </a:solidFill>
              </a:rPr>
              <a:t>not </a:t>
            </a:r>
            <a:r>
              <a:rPr lang="en-US" b="0" dirty="0">
                <a:solidFill>
                  <a:schemeClr val="tx1"/>
                </a:solidFill>
              </a:rPr>
              <a:t>meant to be an executive-level resource.  </a:t>
            </a:r>
            <a:endParaRPr lang="en-US" b="0" dirty="0" smtClean="0">
              <a:solidFill>
                <a:schemeClr val="tx1"/>
              </a:solidFill>
            </a:endParaRPr>
          </a:p>
          <a:p>
            <a:pPr marL="628650" lvl="1" indent="-171450">
              <a:buFont typeface="Courier New" panose="02070309020205020404" pitchFamily="49" charset="0"/>
              <a:buChar char="o"/>
            </a:pPr>
            <a:r>
              <a:rPr lang="en-US" b="0" dirty="0" smtClean="0">
                <a:solidFill>
                  <a:schemeClr val="tx1"/>
                </a:solidFill>
              </a:rPr>
              <a:t>The </a:t>
            </a:r>
            <a:r>
              <a:rPr lang="en-US" b="0" dirty="0">
                <a:solidFill>
                  <a:schemeClr val="tx1"/>
                </a:solidFill>
              </a:rPr>
              <a:t>target audience for the tool, like the Quick Guide document, is airport staff members </a:t>
            </a:r>
          </a:p>
          <a:p>
            <a:pPr lvl="1">
              <a:buFont typeface="Arial" panose="020B0604020202020204" pitchFamily="34" charset="0"/>
              <a:buNone/>
            </a:pPr>
            <a:endParaRPr lang="en-US" b="1" dirty="0">
              <a:solidFill>
                <a:schemeClr val="tx1"/>
              </a:solidFill>
            </a:endParaRPr>
          </a:p>
          <a:p>
            <a:endParaRPr lang="en-US" dirty="0"/>
          </a:p>
        </p:txBody>
      </p:sp>
      <p:sp>
        <p:nvSpPr>
          <p:cNvPr id="4" name="Slide Number Placeholder 3"/>
          <p:cNvSpPr>
            <a:spLocks noGrp="1"/>
          </p:cNvSpPr>
          <p:nvPr>
            <p:ph type="sldNum" sz="quarter" idx="10"/>
          </p:nvPr>
        </p:nvSpPr>
        <p:spPr/>
        <p:txBody>
          <a:bodyPr/>
          <a:lstStyle/>
          <a:p>
            <a:fld id="{50650836-AA53-40BA-9A72-4947AD1B1840}" type="slidenum">
              <a:rPr lang="en-US" smtClean="0"/>
              <a:t>22</a:t>
            </a:fld>
            <a:endParaRPr lang="en-US" dirty="0"/>
          </a:p>
        </p:txBody>
      </p:sp>
    </p:spTree>
    <p:extLst>
      <p:ext uri="{BB962C8B-B14F-4D97-AF65-F5344CB8AC3E}">
        <p14:creationId xmlns:p14="http://schemas.microsoft.com/office/powerpoint/2010/main" val="17734671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dirty="0">
                <a:solidFill>
                  <a:schemeClr val="tx1"/>
                </a:solidFill>
              </a:rPr>
              <a:t> </a:t>
            </a:r>
            <a:r>
              <a:rPr lang="en-US" b="0" dirty="0" smtClean="0">
                <a:solidFill>
                  <a:schemeClr val="tx1"/>
                </a:solidFill>
              </a:rPr>
              <a:t>Spending some time up front to gather data will make filling out the tool quicker and easier</a:t>
            </a:r>
          </a:p>
          <a:p>
            <a:pPr marL="628650" lvl="1" indent="-171450">
              <a:buFont typeface="Courier New" panose="02070309020205020404" pitchFamily="49" charset="0"/>
              <a:buChar char="o"/>
            </a:pPr>
            <a:r>
              <a:rPr lang="en-US" b="0" dirty="0" smtClean="0">
                <a:solidFill>
                  <a:schemeClr val="tx1"/>
                </a:solidFill>
              </a:rPr>
              <a:t>The tool measures a wide variety of factors, and no team is expected to answer all of</a:t>
            </a:r>
            <a:r>
              <a:rPr lang="en-US" b="0" baseline="0" dirty="0" smtClean="0">
                <a:solidFill>
                  <a:schemeClr val="tx1"/>
                </a:solidFill>
              </a:rPr>
              <a:t> </a:t>
            </a:r>
            <a:r>
              <a:rPr lang="en-US" b="0" dirty="0" smtClean="0">
                <a:solidFill>
                  <a:schemeClr val="tx1"/>
                </a:solidFill>
              </a:rPr>
              <a:t>the questions without some research.  Gathering data on your current cybersecurity program, documents and plans, and information about your airport environment will speed the process of operating the tool significantly.</a:t>
            </a:r>
          </a:p>
          <a:p>
            <a:pPr lvl="1">
              <a:buFont typeface="Arial" panose="020B0604020202020204" pitchFamily="34" charset="0"/>
              <a:buChar char="•"/>
            </a:pPr>
            <a:endParaRPr lang="en-US" b="0" dirty="0" smtClean="0">
              <a:solidFill>
                <a:schemeClr val="tx1"/>
              </a:solidFill>
            </a:endParaRPr>
          </a:p>
          <a:p>
            <a:pPr marL="171450" indent="-171450">
              <a:buFont typeface="Arial" panose="020B0604020202020204" pitchFamily="34" charset="0"/>
              <a:buChar char="•"/>
            </a:pPr>
            <a:r>
              <a:rPr lang="en-US" b="0" dirty="0" smtClean="0">
                <a:solidFill>
                  <a:schemeClr val="tx1"/>
                </a:solidFill>
              </a:rPr>
              <a:t>The exact process you use to complete the tool is entirely up to you. Each</a:t>
            </a:r>
            <a:r>
              <a:rPr lang="en-US" b="0" baseline="0" dirty="0" smtClean="0">
                <a:solidFill>
                  <a:schemeClr val="tx1"/>
                </a:solidFill>
              </a:rPr>
              <a:t> a</a:t>
            </a:r>
            <a:r>
              <a:rPr lang="en-US" b="0" dirty="0" smtClean="0">
                <a:solidFill>
                  <a:schemeClr val="tx1"/>
                </a:solidFill>
              </a:rPr>
              <a:t>irport may approach the tool differently. Some common ways to complete the tool would be:</a:t>
            </a:r>
          </a:p>
          <a:p>
            <a:pPr marL="628650" lvl="1" indent="-171450">
              <a:buFont typeface="Courier New" panose="02070309020205020404" pitchFamily="49" charset="0"/>
              <a:buChar char="o"/>
            </a:pPr>
            <a:r>
              <a:rPr lang="en-US" dirty="0" smtClean="0">
                <a:solidFill>
                  <a:schemeClr val="tx1"/>
                </a:solidFill>
              </a:rPr>
              <a:t> Divide the tool into sections and have appropriate staffers complete them </a:t>
            </a:r>
          </a:p>
          <a:p>
            <a:pPr marL="628650" lvl="1" indent="-171450">
              <a:buFont typeface="Courier New" panose="02070309020205020404" pitchFamily="49" charset="0"/>
              <a:buChar char="o"/>
            </a:pPr>
            <a:r>
              <a:rPr lang="en-US" dirty="0" smtClean="0">
                <a:solidFill>
                  <a:schemeClr val="tx1"/>
                </a:solidFill>
              </a:rPr>
              <a:t> Designate one or two people to gather data and complete the tool</a:t>
            </a:r>
          </a:p>
          <a:p>
            <a:pPr marL="628650" lvl="1" indent="-171450">
              <a:buFont typeface="Courier New" panose="02070309020205020404" pitchFamily="49" charset="0"/>
              <a:buChar char="o"/>
            </a:pPr>
            <a:r>
              <a:rPr lang="en-US" dirty="0" smtClean="0">
                <a:solidFill>
                  <a:schemeClr val="tx1"/>
                </a:solidFill>
              </a:rPr>
              <a:t> Complete the tool as a group effort of several IT, IT security, and airport operations experts</a:t>
            </a:r>
          </a:p>
          <a:p>
            <a:pPr lvl="2">
              <a:buFont typeface="Arial" panose="020B0604020202020204" pitchFamily="34" charset="0"/>
              <a:buChar char="•"/>
            </a:pPr>
            <a:endParaRPr lang="en-US" dirty="0" smtClean="0">
              <a:solidFill>
                <a:schemeClr val="tx1"/>
              </a:solidFill>
            </a:endParaRPr>
          </a:p>
          <a:p>
            <a:pPr marL="171450" indent="-171450">
              <a:buFont typeface="Arial" panose="020B0604020202020204" pitchFamily="34" charset="0"/>
              <a:buChar char="•"/>
            </a:pPr>
            <a:r>
              <a:rPr lang="en-US" b="0" dirty="0" smtClean="0">
                <a:solidFill>
                  <a:schemeClr val="tx1"/>
                </a:solidFill>
              </a:rPr>
              <a:t>Use the tool reporting and materials in the Guide document as basis for a hard look at your own cybersecurity risk and program</a:t>
            </a:r>
          </a:p>
          <a:p>
            <a:pPr marL="628650" lvl="1" indent="-171450">
              <a:buFont typeface="Courier New" panose="02070309020205020404" pitchFamily="49" charset="0"/>
              <a:buChar char="o"/>
            </a:pPr>
            <a:r>
              <a:rPr lang="en-US" b="0" dirty="0" smtClean="0">
                <a:solidFill>
                  <a:schemeClr val="tx1"/>
                </a:solidFill>
              </a:rPr>
              <a:t>The tool is merely a structured way for you to evaluate your airport’s cybersecurity program. It</a:t>
            </a:r>
            <a:r>
              <a:rPr lang="en-US" b="0" baseline="0" dirty="0" smtClean="0">
                <a:solidFill>
                  <a:schemeClr val="tx1"/>
                </a:solidFill>
              </a:rPr>
              <a:t> wi</a:t>
            </a:r>
            <a:r>
              <a:rPr lang="en-US" b="0" dirty="0" smtClean="0">
                <a:solidFill>
                  <a:schemeClr val="tx1"/>
                </a:solidFill>
              </a:rPr>
              <a:t>ll be the first step in a continual improvement program of cybersecurity for your airport.</a:t>
            </a:r>
            <a:endParaRPr lang="en-US" b="0" dirty="0">
              <a:solidFill>
                <a:schemeClr val="tx1"/>
              </a:solidFill>
            </a:endParaRPr>
          </a:p>
        </p:txBody>
      </p:sp>
      <p:sp>
        <p:nvSpPr>
          <p:cNvPr id="4" name="Slide Number Placeholder 3"/>
          <p:cNvSpPr>
            <a:spLocks noGrp="1"/>
          </p:cNvSpPr>
          <p:nvPr>
            <p:ph type="sldNum" sz="quarter" idx="10"/>
          </p:nvPr>
        </p:nvSpPr>
        <p:spPr/>
        <p:txBody>
          <a:bodyPr/>
          <a:lstStyle/>
          <a:p>
            <a:fld id="{50650836-AA53-40BA-9A72-4947AD1B1840}" type="slidenum">
              <a:rPr lang="en-US" smtClean="0"/>
              <a:t>23</a:t>
            </a:fld>
            <a:endParaRPr lang="en-US" dirty="0"/>
          </a:p>
        </p:txBody>
      </p:sp>
    </p:spTree>
    <p:extLst>
      <p:ext uri="{BB962C8B-B14F-4D97-AF65-F5344CB8AC3E}">
        <p14:creationId xmlns:p14="http://schemas.microsoft.com/office/powerpoint/2010/main" val="28246883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650836-AA53-40BA-9A72-4947AD1B1840}" type="slidenum">
              <a:rPr lang="en-US" smtClean="0"/>
              <a:t>24</a:t>
            </a:fld>
            <a:endParaRPr lang="en-US" dirty="0"/>
          </a:p>
        </p:txBody>
      </p:sp>
    </p:spTree>
    <p:extLst>
      <p:ext uri="{BB962C8B-B14F-4D97-AF65-F5344CB8AC3E}">
        <p14:creationId xmlns:p14="http://schemas.microsoft.com/office/powerpoint/2010/main" val="3326259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dirty="0" smtClean="0"/>
              <a:t>The </a:t>
            </a:r>
            <a:r>
              <a:rPr lang="en-US" dirty="0"/>
              <a:t>Quick Guide Document</a:t>
            </a:r>
          </a:p>
          <a:p>
            <a:pPr marL="628650" lvl="1" indent="-171450">
              <a:buFont typeface="Arial" panose="020B0604020202020204" pitchFamily="34" charset="0"/>
              <a:buChar char="•"/>
            </a:pPr>
            <a:r>
              <a:rPr lang="en-US" dirty="0"/>
              <a:t>Discusses risks faced by airports and the types of attacks and attackers they might encounter</a:t>
            </a:r>
          </a:p>
          <a:p>
            <a:pPr marL="628650" lvl="1" indent="-171450">
              <a:buFont typeface="Arial" panose="020B0604020202020204" pitchFamily="34" charset="0"/>
              <a:buChar char="•"/>
            </a:pPr>
            <a:r>
              <a:rPr lang="en-US" dirty="0"/>
              <a:t>Discusses typical cybersecurity program structure in the context of a </a:t>
            </a:r>
            <a:r>
              <a:rPr lang="en-US" dirty="0" smtClean="0"/>
              <a:t>government-developed framework</a:t>
            </a:r>
            <a:r>
              <a:rPr lang="en-US" baseline="0" dirty="0" smtClean="0"/>
              <a:t> (</a:t>
            </a:r>
            <a:r>
              <a:rPr lang="en-US" dirty="0" smtClean="0"/>
              <a:t>National </a:t>
            </a:r>
            <a:r>
              <a:rPr lang="en-US" dirty="0"/>
              <a:t>Institute of Standards and Technology </a:t>
            </a:r>
            <a:r>
              <a:rPr lang="en-US" dirty="0" smtClean="0"/>
              <a:t>[NIST</a:t>
            </a:r>
            <a:r>
              <a:rPr lang="en-US" dirty="0"/>
              <a:t>]</a:t>
            </a:r>
            <a:r>
              <a:rPr lang="en-US" dirty="0" smtClean="0"/>
              <a:t> </a:t>
            </a:r>
            <a:r>
              <a:rPr lang="en-US" dirty="0"/>
              <a:t>Cybersecurity </a:t>
            </a:r>
            <a:r>
              <a:rPr lang="en-US" dirty="0" smtClean="0"/>
              <a:t>Framework). </a:t>
            </a:r>
            <a:endParaRPr lang="en-US" dirty="0"/>
          </a:p>
          <a:p>
            <a:pPr marL="628650" lvl="1" indent="-171450">
              <a:buFont typeface="Arial" panose="020B0604020202020204" pitchFamily="34" charset="0"/>
              <a:buChar char="•"/>
            </a:pPr>
            <a:r>
              <a:rPr lang="en-US" dirty="0" smtClean="0"/>
              <a:t>Targets</a:t>
            </a:r>
            <a:r>
              <a:rPr lang="en-US" baseline="0" dirty="0" smtClean="0"/>
              <a:t> </a:t>
            </a:r>
            <a:r>
              <a:rPr lang="en-US" dirty="0" smtClean="0"/>
              <a:t>general </a:t>
            </a:r>
            <a:r>
              <a:rPr lang="en-US" dirty="0"/>
              <a:t>airport management and technical </a:t>
            </a:r>
            <a:r>
              <a:rPr lang="en-US" dirty="0" smtClean="0"/>
              <a:t>teams as the audience; also contains </a:t>
            </a:r>
            <a:r>
              <a:rPr lang="en-US" dirty="0"/>
              <a:t>specific sections aimed at Airport CEOs and Directors, including questions an airport executive should be asking their staff (both airport operations and IT staff)</a:t>
            </a:r>
          </a:p>
          <a:p>
            <a:pPr marL="628650" lvl="1" indent="-171450">
              <a:buFont typeface="Arial" panose="020B0604020202020204" pitchFamily="34" charset="0"/>
              <a:buChar char="•"/>
            </a:pPr>
            <a:r>
              <a:rPr lang="en-US" dirty="0"/>
              <a:t>Explains the functionality and use of the Cybersecurity Assessment Tool in detail</a:t>
            </a:r>
          </a:p>
          <a:p>
            <a:pPr marL="628650" lvl="1" indent="-171450">
              <a:buFont typeface="Arial" panose="020B0604020202020204" pitchFamily="34" charset="0"/>
              <a:buChar char="•"/>
            </a:pPr>
            <a:r>
              <a:rPr lang="en-US" dirty="0"/>
              <a:t>Lists some industry-recognized cybersecurity best practices.</a:t>
            </a:r>
          </a:p>
          <a:p>
            <a:pPr marL="457200" lvl="1" indent="0">
              <a:buFont typeface="Arial" panose="020B0604020202020204" pitchFamily="34" charset="0"/>
              <a:buNone/>
            </a:pPr>
            <a:r>
              <a:rPr lang="en-US" dirty="0"/>
              <a:t>	</a:t>
            </a:r>
          </a:p>
        </p:txBody>
      </p:sp>
      <p:sp>
        <p:nvSpPr>
          <p:cNvPr id="4" name="Slide Number Placeholder 3"/>
          <p:cNvSpPr>
            <a:spLocks noGrp="1"/>
          </p:cNvSpPr>
          <p:nvPr>
            <p:ph type="sldNum" sz="quarter" idx="10"/>
          </p:nvPr>
        </p:nvSpPr>
        <p:spPr/>
        <p:txBody>
          <a:bodyPr/>
          <a:lstStyle/>
          <a:p>
            <a:fld id="{50650836-AA53-40BA-9A72-4947AD1B1840}" type="slidenum">
              <a:rPr lang="en-US" smtClean="0"/>
              <a:t>3</a:t>
            </a:fld>
            <a:endParaRPr lang="en-US" dirty="0"/>
          </a:p>
        </p:txBody>
      </p:sp>
    </p:spTree>
    <p:extLst>
      <p:ext uri="{BB962C8B-B14F-4D97-AF65-F5344CB8AC3E}">
        <p14:creationId xmlns:p14="http://schemas.microsoft.com/office/powerpoint/2010/main" val="11010563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dirty="0" smtClean="0"/>
              <a:t>The </a:t>
            </a:r>
            <a:r>
              <a:rPr lang="en-US" dirty="0"/>
              <a:t>Assessment Tool</a:t>
            </a:r>
          </a:p>
          <a:p>
            <a:pPr marL="171450" lvl="0" indent="-171450">
              <a:buFont typeface="Arial" panose="020B0604020202020204" pitchFamily="34" charset="0"/>
              <a:buChar char="•"/>
            </a:pPr>
            <a:r>
              <a:rPr lang="en-US" dirty="0"/>
              <a:t>Designed to run on common systems found at any </a:t>
            </a:r>
            <a:r>
              <a:rPr lang="en-US" dirty="0" smtClean="0"/>
              <a:t>airport: </a:t>
            </a:r>
            <a:r>
              <a:rPr lang="en-US" dirty="0"/>
              <a:t>Microsoft Excel and Microsoft Visual Basic (both part of the basic Microsoft suite of programs)</a:t>
            </a:r>
          </a:p>
          <a:p>
            <a:pPr marL="171450" lvl="0" indent="-171450">
              <a:buFont typeface="Arial" panose="020B0604020202020204" pitchFamily="34" charset="0"/>
              <a:buChar char="•"/>
            </a:pPr>
            <a:r>
              <a:rPr lang="en-US" dirty="0"/>
              <a:t>The tool is meant to be used by a small team of airport operations and IT specialists with some assistance from IT </a:t>
            </a:r>
            <a:r>
              <a:rPr lang="en-US" dirty="0" smtClean="0"/>
              <a:t>security </a:t>
            </a:r>
            <a:r>
              <a:rPr lang="en-US" dirty="0"/>
              <a:t>staff if </a:t>
            </a:r>
            <a:r>
              <a:rPr lang="en-US" dirty="0" smtClean="0"/>
              <a:t>necessary</a:t>
            </a:r>
            <a:endParaRPr lang="en-US" dirty="0"/>
          </a:p>
          <a:p>
            <a:pPr marL="171450" lvl="0" indent="-171450">
              <a:buFont typeface="Arial" panose="020B0604020202020204" pitchFamily="34" charset="0"/>
              <a:buChar char="•"/>
            </a:pPr>
            <a:r>
              <a:rPr lang="en-US" dirty="0"/>
              <a:t>The tool produces cybersecurity risk ratings based on the airport operating and governance </a:t>
            </a:r>
            <a:r>
              <a:rPr lang="en-US" dirty="0" smtClean="0"/>
              <a:t>environment, </a:t>
            </a:r>
            <a:r>
              <a:rPr lang="en-US" dirty="0"/>
              <a:t>as well as ratings on the airport’s existing cybersecurity </a:t>
            </a:r>
            <a:r>
              <a:rPr lang="en-US" dirty="0" smtClean="0"/>
              <a:t>program</a:t>
            </a:r>
          </a:p>
          <a:p>
            <a:pPr marL="171450" lvl="0" indent="-171450">
              <a:buFont typeface="Arial" panose="020B0604020202020204" pitchFamily="34" charset="0"/>
              <a:buChar char="•"/>
            </a:pPr>
            <a:r>
              <a:rPr lang="en-US" dirty="0" smtClean="0"/>
              <a:t>The </a:t>
            </a:r>
            <a:r>
              <a:rPr lang="en-US" dirty="0"/>
              <a:t>tool also produces suggestions for additional policies, </a:t>
            </a:r>
            <a:r>
              <a:rPr lang="en-US" dirty="0" smtClean="0"/>
              <a:t>tools, </a:t>
            </a:r>
            <a:r>
              <a:rPr lang="en-US" dirty="0"/>
              <a:t>or processes for areas where the airport’s cybersecurity program rating is not satisfactory to </a:t>
            </a:r>
            <a:r>
              <a:rPr lang="en-US" dirty="0" smtClean="0"/>
              <a:t>management</a:t>
            </a:r>
            <a:endParaRPr lang="en-US" dirty="0"/>
          </a:p>
        </p:txBody>
      </p:sp>
      <p:sp>
        <p:nvSpPr>
          <p:cNvPr id="4" name="Slide Number Placeholder 3"/>
          <p:cNvSpPr>
            <a:spLocks noGrp="1"/>
          </p:cNvSpPr>
          <p:nvPr>
            <p:ph type="sldNum" sz="quarter" idx="10"/>
          </p:nvPr>
        </p:nvSpPr>
        <p:spPr/>
        <p:txBody>
          <a:bodyPr/>
          <a:lstStyle/>
          <a:p>
            <a:fld id="{50650836-AA53-40BA-9A72-4947AD1B1840}" type="slidenum">
              <a:rPr lang="en-US" smtClean="0"/>
              <a:t>4</a:t>
            </a:fld>
            <a:endParaRPr lang="en-US" dirty="0"/>
          </a:p>
        </p:txBody>
      </p:sp>
    </p:spTree>
    <p:extLst>
      <p:ext uri="{BB962C8B-B14F-4D97-AF65-F5344CB8AC3E}">
        <p14:creationId xmlns:p14="http://schemas.microsoft.com/office/powerpoint/2010/main" val="2500937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project methodology included a review of existing cybersecurity regulations and legislation pertaining to airport operations, research into recent cases where airports were targets of cybercriminals, interviews with management and staff at a variety of </a:t>
            </a:r>
            <a:r>
              <a:rPr lang="en-US" dirty="0" smtClean="0"/>
              <a:t>airports, and review </a:t>
            </a:r>
            <a:r>
              <a:rPr lang="en-US" dirty="0"/>
              <a:t>and vetting of the resultant Quick Guide document and assessment tool by </a:t>
            </a:r>
            <a:r>
              <a:rPr lang="en-US" dirty="0" smtClean="0"/>
              <a:t>currently-practicing </a:t>
            </a:r>
            <a:r>
              <a:rPr lang="en-US" dirty="0"/>
              <a:t>airport managers and their teams.</a:t>
            </a:r>
          </a:p>
        </p:txBody>
      </p:sp>
      <p:sp>
        <p:nvSpPr>
          <p:cNvPr id="4" name="Slide Number Placeholder 3"/>
          <p:cNvSpPr>
            <a:spLocks noGrp="1"/>
          </p:cNvSpPr>
          <p:nvPr>
            <p:ph type="sldNum" sz="quarter" idx="10"/>
          </p:nvPr>
        </p:nvSpPr>
        <p:spPr/>
        <p:txBody>
          <a:bodyPr/>
          <a:lstStyle/>
          <a:p>
            <a:fld id="{50650836-AA53-40BA-9A72-4947AD1B1840}" type="slidenum">
              <a:rPr lang="en-US" smtClean="0"/>
              <a:t>5</a:t>
            </a:fld>
            <a:endParaRPr lang="en-US" dirty="0"/>
          </a:p>
        </p:txBody>
      </p:sp>
    </p:spTree>
    <p:extLst>
      <p:ext uri="{BB962C8B-B14F-4D97-AF65-F5344CB8AC3E}">
        <p14:creationId xmlns:p14="http://schemas.microsoft.com/office/powerpoint/2010/main" val="34270484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Char char="•"/>
            </a:pPr>
            <a:r>
              <a:rPr lang="en-US" b="1" dirty="0">
                <a:solidFill>
                  <a:schemeClr val="tx1"/>
                </a:solidFill>
              </a:rPr>
              <a:t>  </a:t>
            </a:r>
            <a:r>
              <a:rPr lang="en-US" b="0" dirty="0">
                <a:solidFill>
                  <a:schemeClr val="tx1"/>
                </a:solidFill>
              </a:rPr>
              <a:t>Airports are a prime target of computer hackers and other cyber </a:t>
            </a:r>
            <a:r>
              <a:rPr lang="en-US" b="0" dirty="0" smtClean="0">
                <a:solidFill>
                  <a:schemeClr val="tx1"/>
                </a:solidFill>
              </a:rPr>
              <a:t>criminals.</a:t>
            </a:r>
            <a:endParaRPr lang="en-US" b="0" dirty="0">
              <a:solidFill>
                <a:schemeClr val="tx1"/>
              </a:solidFill>
            </a:endParaRPr>
          </a:p>
          <a:p>
            <a:pPr>
              <a:buFont typeface="Arial" panose="020B0604020202020204" pitchFamily="34" charset="0"/>
              <a:buChar char="•"/>
            </a:pPr>
            <a:endParaRPr lang="en-US" b="0" dirty="0">
              <a:solidFill>
                <a:schemeClr val="tx1"/>
              </a:solidFill>
            </a:endParaRPr>
          </a:p>
          <a:p>
            <a:pPr marL="628650" lvl="1" indent="-171450">
              <a:buFont typeface="Courier New" panose="02070309020205020404" pitchFamily="49" charset="0"/>
              <a:buChar char="o"/>
            </a:pPr>
            <a:r>
              <a:rPr lang="en-US" dirty="0" smtClean="0">
                <a:solidFill>
                  <a:schemeClr val="tx1"/>
                </a:solidFill>
              </a:rPr>
              <a:t>Cybercriminals </a:t>
            </a:r>
            <a:r>
              <a:rPr lang="en-US" dirty="0">
                <a:solidFill>
                  <a:schemeClr val="tx1"/>
                </a:solidFill>
              </a:rPr>
              <a:t>attack for a variety of reasons, but almost always try to attack the weakest targets (i.e</a:t>
            </a:r>
            <a:r>
              <a:rPr lang="en-US" dirty="0" smtClean="0">
                <a:solidFill>
                  <a:schemeClr val="tx1"/>
                </a:solidFill>
              </a:rPr>
              <a:t>., </a:t>
            </a:r>
            <a:r>
              <a:rPr lang="en-US" dirty="0">
                <a:solidFill>
                  <a:schemeClr val="tx1"/>
                </a:solidFill>
              </a:rPr>
              <a:t>those with little protection</a:t>
            </a:r>
            <a:r>
              <a:rPr lang="en-US" dirty="0" smtClean="0">
                <a:solidFill>
                  <a:schemeClr val="tx1"/>
                </a:solidFill>
              </a:rPr>
              <a:t>).</a:t>
            </a:r>
            <a:endParaRPr lang="en-US" dirty="0">
              <a:solidFill>
                <a:schemeClr val="tx1"/>
              </a:solidFill>
            </a:endParaRPr>
          </a:p>
          <a:p>
            <a:pPr lvl="1">
              <a:buFont typeface="Arial" panose="020B0604020202020204" pitchFamily="34" charset="0"/>
              <a:buChar char="•"/>
            </a:pPr>
            <a:endParaRPr lang="en-US" dirty="0">
              <a:solidFill>
                <a:schemeClr val="tx1"/>
              </a:solidFill>
            </a:endParaRPr>
          </a:p>
          <a:p>
            <a:pPr marL="628650" lvl="1" indent="-171450">
              <a:buFont typeface="Courier New" panose="02070309020205020404" pitchFamily="49" charset="0"/>
              <a:buChar char="o"/>
            </a:pPr>
            <a:r>
              <a:rPr lang="en-US" dirty="0" smtClean="0">
                <a:solidFill>
                  <a:schemeClr val="tx1"/>
                </a:solidFill>
              </a:rPr>
              <a:t>Airports </a:t>
            </a:r>
            <a:r>
              <a:rPr lang="en-US" dirty="0">
                <a:solidFill>
                  <a:schemeClr val="tx1"/>
                </a:solidFill>
              </a:rPr>
              <a:t>are highly </a:t>
            </a:r>
            <a:r>
              <a:rPr lang="en-US" dirty="0" smtClean="0">
                <a:solidFill>
                  <a:schemeClr val="tx1"/>
                </a:solidFill>
              </a:rPr>
              <a:t>visible, </a:t>
            </a:r>
            <a:r>
              <a:rPr lang="en-US" dirty="0">
                <a:solidFill>
                  <a:schemeClr val="tx1"/>
                </a:solidFill>
              </a:rPr>
              <a:t>and a successful attack on one generates media </a:t>
            </a:r>
            <a:r>
              <a:rPr lang="en-US" dirty="0" smtClean="0">
                <a:solidFill>
                  <a:schemeClr val="tx1"/>
                </a:solidFill>
              </a:rPr>
              <a:t>attention, </a:t>
            </a:r>
            <a:r>
              <a:rPr lang="en-US" dirty="0">
                <a:solidFill>
                  <a:schemeClr val="tx1"/>
                </a:solidFill>
              </a:rPr>
              <a:t>both locally and </a:t>
            </a:r>
            <a:r>
              <a:rPr lang="en-US" dirty="0" smtClean="0">
                <a:solidFill>
                  <a:schemeClr val="tx1"/>
                </a:solidFill>
              </a:rPr>
              <a:t>globally.</a:t>
            </a:r>
            <a:endParaRPr lang="en-US" dirty="0">
              <a:solidFill>
                <a:schemeClr val="tx1"/>
              </a:solidFill>
            </a:endParaRPr>
          </a:p>
          <a:p>
            <a:pPr lvl="1">
              <a:buFont typeface="Arial" panose="020B0604020202020204" pitchFamily="34" charset="0"/>
              <a:buNone/>
            </a:pPr>
            <a:endParaRPr lang="en-US" dirty="0">
              <a:solidFill>
                <a:schemeClr val="tx1"/>
              </a:solidFill>
            </a:endParaRPr>
          </a:p>
          <a:p>
            <a:pPr marL="628650" lvl="1" indent="-171450">
              <a:buFont typeface="Courier New" panose="02070309020205020404" pitchFamily="49" charset="0"/>
              <a:buChar char="o"/>
            </a:pPr>
            <a:r>
              <a:rPr lang="en-US" dirty="0" smtClean="0">
                <a:solidFill>
                  <a:schemeClr val="tx1"/>
                </a:solidFill>
              </a:rPr>
              <a:t>Airports </a:t>
            </a:r>
            <a:r>
              <a:rPr lang="en-US" dirty="0">
                <a:solidFill>
                  <a:schemeClr val="tx1"/>
                </a:solidFill>
              </a:rPr>
              <a:t>are also symbolic targets for hacktivists and nation-state </a:t>
            </a:r>
            <a:r>
              <a:rPr lang="en-US" dirty="0" smtClean="0">
                <a:solidFill>
                  <a:schemeClr val="tx1"/>
                </a:solidFill>
              </a:rPr>
              <a:t>actors, </a:t>
            </a:r>
            <a:r>
              <a:rPr lang="en-US" dirty="0">
                <a:solidFill>
                  <a:schemeClr val="tx1"/>
                </a:solidFill>
              </a:rPr>
              <a:t>and if compromised can sometimes lead to other official or government-related network </a:t>
            </a:r>
            <a:r>
              <a:rPr lang="en-US" dirty="0" smtClean="0">
                <a:solidFill>
                  <a:schemeClr val="tx1"/>
                </a:solidFill>
              </a:rPr>
              <a:t>access.</a:t>
            </a:r>
            <a:endParaRPr lang="en-US" dirty="0">
              <a:solidFill>
                <a:schemeClr val="tx1"/>
              </a:solidFill>
            </a:endParaRPr>
          </a:p>
          <a:p>
            <a:pPr lvl="1">
              <a:buFont typeface="Arial" panose="020B0604020202020204" pitchFamily="34" charset="0"/>
              <a:buNone/>
            </a:pPr>
            <a:endParaRPr lang="en-US"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solidFill>
                  <a:schemeClr val="tx1"/>
                </a:solidFill>
              </a:rPr>
              <a:t> Airports continue to be targeted for attack by cybercriminals, </a:t>
            </a:r>
            <a:r>
              <a:rPr lang="en-US" b="0" dirty="0" smtClean="0">
                <a:solidFill>
                  <a:schemeClr val="tx1"/>
                </a:solidFill>
              </a:rPr>
              <a:t>hacktivists, </a:t>
            </a:r>
            <a:r>
              <a:rPr lang="en-US" b="0" dirty="0">
                <a:solidFill>
                  <a:schemeClr val="tx1"/>
                </a:solidFill>
              </a:rPr>
              <a:t>and nation-state </a:t>
            </a:r>
            <a:r>
              <a:rPr lang="en-US" b="0" dirty="0" smtClean="0">
                <a:solidFill>
                  <a:schemeClr val="tx1"/>
                </a:solidFill>
              </a:rPr>
              <a:t>actors.</a:t>
            </a:r>
            <a:endParaRPr lang="en-US"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1" dirty="0">
              <a:solidFill>
                <a:schemeClr val="tx1"/>
              </a:solidFill>
            </a:endParaRPr>
          </a:p>
          <a:p>
            <a:pPr marL="628650" marR="0" lvl="1"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b="0" dirty="0" smtClean="0">
                <a:solidFill>
                  <a:schemeClr val="tx1"/>
                </a:solidFill>
              </a:rPr>
              <a:t>Feb </a:t>
            </a:r>
            <a:r>
              <a:rPr lang="en-US" b="0" dirty="0">
                <a:solidFill>
                  <a:schemeClr val="tx1"/>
                </a:solidFill>
              </a:rPr>
              <a:t>2017 </a:t>
            </a:r>
            <a:r>
              <a:rPr lang="en-US" b="1" dirty="0">
                <a:solidFill>
                  <a:schemeClr val="tx1"/>
                </a:solidFill>
              </a:rPr>
              <a:t>– </a:t>
            </a:r>
            <a:r>
              <a:rPr lang="en-US" b="0" dirty="0">
                <a:solidFill>
                  <a:schemeClr val="tx1"/>
                </a:solidFill>
              </a:rPr>
              <a:t>Brussels airport website unsuccessfully attacked hours after two suicide bombers struck the airport departures </a:t>
            </a:r>
            <a:r>
              <a:rPr lang="en-US" b="0" dirty="0" smtClean="0">
                <a:solidFill>
                  <a:schemeClr val="tx1"/>
                </a:solidFill>
              </a:rPr>
              <a:t>hall.</a:t>
            </a:r>
            <a:r>
              <a:rPr lang="en-US" b="0" baseline="0" dirty="0" smtClean="0">
                <a:solidFill>
                  <a:schemeClr val="tx1"/>
                </a:solidFill>
              </a:rPr>
              <a:t> </a:t>
            </a:r>
            <a:r>
              <a:rPr lang="en-US" b="0" dirty="0" smtClean="0">
                <a:solidFill>
                  <a:schemeClr val="tx1"/>
                </a:solidFill>
              </a:rPr>
              <a:t>A </a:t>
            </a:r>
            <a:r>
              <a:rPr lang="en-US" b="0" dirty="0">
                <a:solidFill>
                  <a:schemeClr val="tx1"/>
                </a:solidFill>
              </a:rPr>
              <a:t>US teenager confessed to the attack; unrelated to terrorist </a:t>
            </a:r>
            <a:r>
              <a:rPr lang="en-US" b="0" dirty="0" smtClean="0">
                <a:solidFill>
                  <a:schemeClr val="tx1"/>
                </a:solidFill>
              </a:rPr>
              <a:t>attack. </a:t>
            </a:r>
            <a:endParaRPr lang="en-US" b="0" dirty="0">
              <a:solidFill>
                <a:schemeClr val="tx1"/>
              </a:solidFill>
            </a:endParaRPr>
          </a:p>
          <a:p>
            <a:pPr marL="1143000" marR="0" lvl="2"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b="0" dirty="0">
              <a:solidFill>
                <a:schemeClr val="tx1"/>
              </a:solidFill>
            </a:endParaRPr>
          </a:p>
          <a:p>
            <a:pPr marL="628650" marR="0" lvl="1"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b="0" dirty="0" smtClean="0">
                <a:solidFill>
                  <a:schemeClr val="tx1"/>
                </a:solidFill>
              </a:rPr>
              <a:t>Airports </a:t>
            </a:r>
            <a:r>
              <a:rPr lang="en-US" b="0" dirty="0">
                <a:solidFill>
                  <a:schemeClr val="tx1"/>
                </a:solidFill>
              </a:rPr>
              <a:t>in Poland, Vietnam, Ukraine , Japan and in the US were attacked in 2015 and </a:t>
            </a:r>
            <a:r>
              <a:rPr lang="en-US" b="0" dirty="0" smtClean="0">
                <a:solidFill>
                  <a:schemeClr val="tx1"/>
                </a:solidFill>
              </a:rPr>
              <a:t>2016.</a:t>
            </a:r>
            <a:endParaRPr lang="en-US" b="0" dirty="0">
              <a:solidFill>
                <a:schemeClr val="tx1"/>
              </a:solidFill>
            </a:endParaRP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dirty="0">
              <a:solidFill>
                <a:schemeClr val="tx1"/>
              </a:solidFill>
            </a:endParaRPr>
          </a:p>
          <a:p>
            <a:pPr>
              <a:buFont typeface="Arial" panose="020B0604020202020204" pitchFamily="34" charset="0"/>
              <a:buChar char="•"/>
            </a:pPr>
            <a:r>
              <a:rPr lang="en-US" b="0" dirty="0">
                <a:solidFill>
                  <a:schemeClr val="tx1"/>
                </a:solidFill>
              </a:rPr>
              <a:t> As in the business community, small and medium-sized airports </a:t>
            </a:r>
            <a:r>
              <a:rPr lang="en-US" b="0" dirty="0" smtClean="0">
                <a:solidFill>
                  <a:schemeClr val="tx1"/>
                </a:solidFill>
              </a:rPr>
              <a:t>may </a:t>
            </a:r>
            <a:r>
              <a:rPr lang="en-US" b="0" dirty="0">
                <a:solidFill>
                  <a:schemeClr val="tx1"/>
                </a:solidFill>
              </a:rPr>
              <a:t>struggle to adequately protect the networks used to operate and manage the airport and serve </a:t>
            </a:r>
            <a:r>
              <a:rPr lang="en-US" b="0" dirty="0" smtClean="0">
                <a:solidFill>
                  <a:schemeClr val="tx1"/>
                </a:solidFill>
              </a:rPr>
              <a:t>passengers.</a:t>
            </a:r>
            <a:endParaRPr lang="en-US" b="0" dirty="0">
              <a:solidFill>
                <a:schemeClr val="tx1"/>
              </a:solidFill>
            </a:endParaRPr>
          </a:p>
          <a:p>
            <a:pPr>
              <a:buFont typeface="Arial" panose="020B0604020202020204" pitchFamily="34" charset="0"/>
              <a:buChar char="•"/>
            </a:pPr>
            <a:endParaRPr lang="en-US" b="1" dirty="0">
              <a:solidFill>
                <a:schemeClr val="tx1"/>
              </a:solidFill>
            </a:endParaRPr>
          </a:p>
          <a:p>
            <a:pPr marL="628650" lvl="1" indent="-171450">
              <a:buFont typeface="Courier New" panose="02070309020205020404" pitchFamily="49" charset="0"/>
              <a:buChar char="o"/>
            </a:pPr>
            <a:r>
              <a:rPr lang="en-US" b="1" dirty="0">
                <a:solidFill>
                  <a:schemeClr val="tx1"/>
                </a:solidFill>
              </a:rPr>
              <a:t> </a:t>
            </a:r>
            <a:r>
              <a:rPr lang="en-US" b="0" dirty="0">
                <a:solidFill>
                  <a:schemeClr val="tx1"/>
                </a:solidFill>
              </a:rPr>
              <a:t>Small and mid-sized airports </a:t>
            </a:r>
            <a:r>
              <a:rPr lang="en-US" b="0" dirty="0" smtClean="0">
                <a:solidFill>
                  <a:schemeClr val="tx1"/>
                </a:solidFill>
              </a:rPr>
              <a:t>may </a:t>
            </a:r>
            <a:r>
              <a:rPr lang="en-US" b="0" dirty="0">
                <a:solidFill>
                  <a:schemeClr val="tx1"/>
                </a:solidFill>
              </a:rPr>
              <a:t>have no IT staff dedicated to their operations and little access to cybersecurity </a:t>
            </a:r>
            <a:r>
              <a:rPr lang="en-US" b="0" dirty="0" smtClean="0">
                <a:solidFill>
                  <a:schemeClr val="tx1"/>
                </a:solidFill>
              </a:rPr>
              <a:t>expertise.</a:t>
            </a:r>
            <a:endParaRPr lang="en-US" b="0" dirty="0">
              <a:solidFill>
                <a:schemeClr val="tx1"/>
              </a:solidFill>
            </a:endParaRPr>
          </a:p>
          <a:p>
            <a:pPr lvl="1">
              <a:buFont typeface="Arial" panose="020B0604020202020204" pitchFamily="34" charset="0"/>
              <a:buNone/>
            </a:pPr>
            <a:endParaRPr lang="en-US" b="0" dirty="0">
              <a:solidFill>
                <a:schemeClr val="tx1"/>
              </a:solidFill>
            </a:endParaRPr>
          </a:p>
          <a:p>
            <a:pPr marL="628650" lvl="1" indent="-171450">
              <a:buFont typeface="Courier New" panose="02070309020205020404" pitchFamily="49" charset="0"/>
              <a:buChar char="o"/>
            </a:pPr>
            <a:r>
              <a:rPr lang="en-US" b="0" dirty="0">
                <a:solidFill>
                  <a:schemeClr val="tx1"/>
                </a:solidFill>
              </a:rPr>
              <a:t> Resources are often scarce for small and medium </a:t>
            </a:r>
            <a:r>
              <a:rPr lang="en-US" b="0" dirty="0" smtClean="0">
                <a:solidFill>
                  <a:schemeClr val="tx1"/>
                </a:solidFill>
              </a:rPr>
              <a:t>airports, </a:t>
            </a:r>
            <a:r>
              <a:rPr lang="en-US" b="0" dirty="0">
                <a:solidFill>
                  <a:schemeClr val="tx1"/>
                </a:solidFill>
              </a:rPr>
              <a:t>and they cannot afford expensive cybersecurity tools or pricey cybersecurity </a:t>
            </a:r>
            <a:r>
              <a:rPr lang="en-US" b="0" dirty="0" smtClean="0">
                <a:solidFill>
                  <a:schemeClr val="tx1"/>
                </a:solidFill>
              </a:rPr>
              <a:t>expertise.</a:t>
            </a:r>
            <a:endParaRPr lang="en-US" b="0" dirty="0">
              <a:solidFill>
                <a:schemeClr val="tx1"/>
              </a:solidFill>
            </a:endParaRPr>
          </a:p>
          <a:p>
            <a:pPr lvl="1">
              <a:buFont typeface="Arial" panose="020B0604020202020204" pitchFamily="34" charset="0"/>
              <a:buNone/>
            </a:pPr>
            <a:endParaRPr lang="en-US" b="0" dirty="0">
              <a:solidFill>
                <a:schemeClr val="tx1"/>
              </a:solidFill>
            </a:endParaRPr>
          </a:p>
          <a:p>
            <a:pPr marL="628650" lvl="1" indent="-171450">
              <a:buFont typeface="Courier New" panose="02070309020205020404" pitchFamily="49" charset="0"/>
              <a:buChar char="o"/>
            </a:pPr>
            <a:r>
              <a:rPr lang="en-US" b="0" dirty="0">
                <a:solidFill>
                  <a:schemeClr val="tx1"/>
                </a:solidFill>
              </a:rPr>
              <a:t> It is often hard for airport management to convince outside governing bodies that the airport needs specific cybersecurity programs and </a:t>
            </a:r>
            <a:r>
              <a:rPr lang="en-US" b="0" dirty="0" smtClean="0">
                <a:solidFill>
                  <a:schemeClr val="tx1"/>
                </a:solidFill>
              </a:rPr>
              <a:t>measures.</a:t>
            </a:r>
            <a:endParaRPr lang="en-US" b="0" dirty="0">
              <a:solidFill>
                <a:schemeClr val="tx1"/>
              </a:solidFill>
            </a:endParaRPr>
          </a:p>
          <a:p>
            <a:pPr lvl="1">
              <a:buFont typeface="Arial" panose="020B0604020202020204" pitchFamily="34" charset="0"/>
              <a:buChar char="•"/>
            </a:pPr>
            <a:endParaRPr lang="en-US" b="0" dirty="0">
              <a:solidFill>
                <a:schemeClr val="tx1"/>
              </a:solidFill>
            </a:endParaRPr>
          </a:p>
          <a:p>
            <a:pPr marL="628650" lvl="1" indent="-171450">
              <a:buFont typeface="Courier New" panose="02070309020205020404" pitchFamily="49" charset="0"/>
              <a:buChar char="o"/>
            </a:pPr>
            <a:r>
              <a:rPr lang="en-US" b="0" dirty="0">
                <a:solidFill>
                  <a:schemeClr val="tx1"/>
                </a:solidFill>
              </a:rPr>
              <a:t> Cybercriminals know that large airports, like large businesses, are more likely </a:t>
            </a:r>
            <a:r>
              <a:rPr lang="en-US" b="0" dirty="0" smtClean="0">
                <a:solidFill>
                  <a:schemeClr val="tx1"/>
                </a:solidFill>
              </a:rPr>
              <a:t>than smaller airports to </a:t>
            </a:r>
            <a:r>
              <a:rPr lang="en-US" b="0" dirty="0">
                <a:solidFill>
                  <a:schemeClr val="tx1"/>
                </a:solidFill>
              </a:rPr>
              <a:t>have </a:t>
            </a:r>
            <a:r>
              <a:rPr lang="en-US" b="0" dirty="0" smtClean="0">
                <a:solidFill>
                  <a:schemeClr val="tx1"/>
                </a:solidFill>
              </a:rPr>
              <a:t>sophisticated </a:t>
            </a:r>
            <a:r>
              <a:rPr lang="en-US" b="0" dirty="0">
                <a:solidFill>
                  <a:schemeClr val="tx1"/>
                </a:solidFill>
              </a:rPr>
              <a:t>cybersecurity in </a:t>
            </a:r>
            <a:r>
              <a:rPr lang="en-US" b="0" dirty="0" smtClean="0">
                <a:solidFill>
                  <a:schemeClr val="tx1"/>
                </a:solidFill>
              </a:rPr>
              <a:t>place; consequently,</a:t>
            </a:r>
            <a:r>
              <a:rPr lang="en-US" b="0" baseline="0" dirty="0" smtClean="0">
                <a:solidFill>
                  <a:schemeClr val="tx1"/>
                </a:solidFill>
              </a:rPr>
              <a:t> they</a:t>
            </a:r>
            <a:r>
              <a:rPr lang="en-US" b="0" dirty="0" smtClean="0">
                <a:solidFill>
                  <a:schemeClr val="tx1"/>
                </a:solidFill>
              </a:rPr>
              <a:t> will </a:t>
            </a:r>
            <a:r>
              <a:rPr lang="en-US" b="0" dirty="0">
                <a:solidFill>
                  <a:schemeClr val="tx1"/>
                </a:solidFill>
              </a:rPr>
              <a:t>often avoid </a:t>
            </a:r>
            <a:r>
              <a:rPr lang="en-US" b="0" dirty="0" smtClean="0">
                <a:solidFill>
                  <a:schemeClr val="tx1"/>
                </a:solidFill>
              </a:rPr>
              <a:t>large airports </a:t>
            </a:r>
            <a:r>
              <a:rPr lang="en-US" b="0" dirty="0">
                <a:solidFill>
                  <a:schemeClr val="tx1"/>
                </a:solidFill>
              </a:rPr>
              <a:t>as </a:t>
            </a:r>
            <a:r>
              <a:rPr lang="en-US" b="0" dirty="0" smtClean="0">
                <a:solidFill>
                  <a:schemeClr val="tx1"/>
                </a:solidFill>
              </a:rPr>
              <a:t>targets. </a:t>
            </a:r>
            <a:endParaRPr lang="en-US" b="0" dirty="0">
              <a:solidFill>
                <a:schemeClr val="tx1"/>
              </a:solidFill>
            </a:endParaRPr>
          </a:p>
          <a:p>
            <a:endParaRPr lang="en-US" dirty="0"/>
          </a:p>
        </p:txBody>
      </p:sp>
      <p:sp>
        <p:nvSpPr>
          <p:cNvPr id="4" name="Slide Number Placeholder 3"/>
          <p:cNvSpPr>
            <a:spLocks noGrp="1"/>
          </p:cNvSpPr>
          <p:nvPr>
            <p:ph type="sldNum" sz="quarter" idx="10"/>
          </p:nvPr>
        </p:nvSpPr>
        <p:spPr/>
        <p:txBody>
          <a:bodyPr/>
          <a:lstStyle/>
          <a:p>
            <a:fld id="{50650836-AA53-40BA-9A72-4947AD1B1840}" type="slidenum">
              <a:rPr lang="en-US" smtClean="0"/>
              <a:t>6</a:t>
            </a:fld>
            <a:endParaRPr lang="en-US" dirty="0"/>
          </a:p>
        </p:txBody>
      </p:sp>
    </p:spTree>
    <p:extLst>
      <p:ext uri="{BB962C8B-B14F-4D97-AF65-F5344CB8AC3E}">
        <p14:creationId xmlns:p14="http://schemas.microsoft.com/office/powerpoint/2010/main" val="30216487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solidFill>
                  <a:schemeClr val="tx1"/>
                </a:solidFill>
              </a:rPr>
              <a:t>Hackers and cybercriminals often have multiple or hidden motives.  </a:t>
            </a:r>
          </a:p>
          <a:p>
            <a:pPr>
              <a:buFont typeface="Arial" panose="020B0604020202020204" pitchFamily="34" charset="0"/>
              <a:buNone/>
            </a:pPr>
            <a:endParaRPr lang="en-US" dirty="0">
              <a:solidFill>
                <a:schemeClr val="tx1"/>
              </a:solidFill>
            </a:endParaRPr>
          </a:p>
          <a:p>
            <a:pPr marL="171450" indent="-171450">
              <a:buFont typeface="Arial" panose="020B0604020202020204" pitchFamily="34" charset="0"/>
              <a:buChar char="•"/>
            </a:pPr>
            <a:r>
              <a:rPr lang="en-US" dirty="0">
                <a:solidFill>
                  <a:schemeClr val="tx1"/>
                </a:solidFill>
              </a:rPr>
              <a:t>Nation-states will usually attack for espionage or destructive purposes, but have also shown interest in monetary gain when the opportunity presents itself. </a:t>
            </a:r>
          </a:p>
          <a:p>
            <a:pPr>
              <a:buFont typeface="Arial" panose="020B0604020202020204" pitchFamily="34" charset="0"/>
              <a:buNone/>
            </a:pPr>
            <a:endParaRPr lang="en-US" dirty="0">
              <a:solidFill>
                <a:schemeClr val="tx1"/>
              </a:solidFill>
            </a:endParaRPr>
          </a:p>
          <a:p>
            <a:pPr marL="171450" indent="-171450">
              <a:buFont typeface="Arial" panose="020B0604020202020204" pitchFamily="34" charset="0"/>
              <a:buChar char="•"/>
            </a:pPr>
            <a:r>
              <a:rPr lang="en-US" dirty="0">
                <a:solidFill>
                  <a:schemeClr val="tx1"/>
                </a:solidFill>
              </a:rPr>
              <a:t>Hacktivist groups like Anonymous have also been known to engage in cybercrime </a:t>
            </a:r>
            <a:r>
              <a:rPr lang="en-US" dirty="0" smtClean="0">
                <a:solidFill>
                  <a:schemeClr val="tx1"/>
                </a:solidFill>
              </a:rPr>
              <a:t>activity, </a:t>
            </a:r>
            <a:r>
              <a:rPr lang="en-US" dirty="0">
                <a:solidFill>
                  <a:schemeClr val="tx1"/>
                </a:solidFill>
              </a:rPr>
              <a:t>and cybercriminals in Russia and China are often tasked by their country’s intelligence agencies to gather information.</a:t>
            </a:r>
          </a:p>
          <a:p>
            <a:pPr>
              <a:buFont typeface="Arial" panose="020B0604020202020204" pitchFamily="34" charset="0"/>
              <a:buNone/>
            </a:pPr>
            <a:endParaRPr lang="en-US" dirty="0">
              <a:solidFill>
                <a:schemeClr val="tx1"/>
              </a:solidFill>
            </a:endParaRPr>
          </a:p>
          <a:p>
            <a:pPr marL="628650" lvl="1" indent="-171450">
              <a:buFont typeface="Courier New" panose="02070309020205020404" pitchFamily="49" charset="0"/>
              <a:buChar char="o"/>
            </a:pPr>
            <a:r>
              <a:rPr lang="en-US" dirty="0" smtClean="0">
                <a:solidFill>
                  <a:schemeClr val="tx1"/>
                </a:solidFill>
              </a:rPr>
              <a:t>Monetary </a:t>
            </a:r>
            <a:r>
              <a:rPr lang="en-US" dirty="0">
                <a:solidFill>
                  <a:schemeClr val="tx1"/>
                </a:solidFill>
              </a:rPr>
              <a:t>g</a:t>
            </a:r>
            <a:r>
              <a:rPr lang="en-US" dirty="0" smtClean="0">
                <a:solidFill>
                  <a:schemeClr val="tx1"/>
                </a:solidFill>
              </a:rPr>
              <a:t>ain </a:t>
            </a:r>
            <a:r>
              <a:rPr lang="en-US" dirty="0">
                <a:solidFill>
                  <a:schemeClr val="tx1"/>
                </a:solidFill>
              </a:rPr>
              <a:t>– In the past decade, the rise of cybercrime has been alarming</a:t>
            </a:r>
            <a:r>
              <a:rPr lang="en-US" dirty="0" smtClean="0">
                <a:solidFill>
                  <a:schemeClr val="tx1"/>
                </a:solidFill>
              </a:rPr>
              <a:t>. </a:t>
            </a:r>
            <a:r>
              <a:rPr lang="en-US" dirty="0">
                <a:solidFill>
                  <a:schemeClr val="tx1"/>
                </a:solidFill>
              </a:rPr>
              <a:t>Cybercriminals can become rich with very little risk of being caught by exploiting weaknesses in </a:t>
            </a:r>
            <a:r>
              <a:rPr lang="en-US" dirty="0" smtClean="0">
                <a:solidFill>
                  <a:schemeClr val="tx1"/>
                </a:solidFill>
              </a:rPr>
              <a:t>credit card</a:t>
            </a:r>
            <a:r>
              <a:rPr lang="en-US" baseline="0" dirty="0" smtClean="0">
                <a:solidFill>
                  <a:schemeClr val="tx1"/>
                </a:solidFill>
              </a:rPr>
              <a:t> systems</a:t>
            </a:r>
            <a:r>
              <a:rPr lang="en-US" dirty="0" smtClean="0">
                <a:solidFill>
                  <a:schemeClr val="tx1"/>
                </a:solidFill>
              </a:rPr>
              <a:t>, </a:t>
            </a:r>
            <a:r>
              <a:rPr lang="en-US" dirty="0">
                <a:solidFill>
                  <a:schemeClr val="tx1"/>
                </a:solidFill>
              </a:rPr>
              <a:t>holding data for </a:t>
            </a:r>
            <a:r>
              <a:rPr lang="en-US" dirty="0" smtClean="0">
                <a:solidFill>
                  <a:schemeClr val="tx1"/>
                </a:solidFill>
              </a:rPr>
              <a:t>ransom, </a:t>
            </a:r>
            <a:r>
              <a:rPr lang="en-US" dirty="0">
                <a:solidFill>
                  <a:schemeClr val="tx1"/>
                </a:solidFill>
              </a:rPr>
              <a:t>or selling stolen information</a:t>
            </a:r>
            <a:r>
              <a:rPr lang="en-US" dirty="0" smtClean="0">
                <a:solidFill>
                  <a:schemeClr val="tx1"/>
                </a:solidFill>
              </a:rPr>
              <a:t>. </a:t>
            </a:r>
            <a:r>
              <a:rPr lang="en-US" dirty="0">
                <a:solidFill>
                  <a:schemeClr val="tx1"/>
                </a:solidFill>
              </a:rPr>
              <a:t>Much of the cybercrime for monetary gain currently comes from Russia, Eastern </a:t>
            </a:r>
            <a:r>
              <a:rPr lang="en-US" dirty="0" smtClean="0">
                <a:solidFill>
                  <a:schemeClr val="tx1"/>
                </a:solidFill>
              </a:rPr>
              <a:t>Europe, </a:t>
            </a:r>
            <a:r>
              <a:rPr lang="en-US" dirty="0">
                <a:solidFill>
                  <a:schemeClr val="tx1"/>
                </a:solidFill>
              </a:rPr>
              <a:t>and the </a:t>
            </a:r>
            <a:r>
              <a:rPr lang="en-US" dirty="0" smtClean="0">
                <a:solidFill>
                  <a:schemeClr val="tx1"/>
                </a:solidFill>
              </a:rPr>
              <a:t>United</a:t>
            </a:r>
            <a:r>
              <a:rPr lang="en-US" baseline="0" dirty="0" smtClean="0">
                <a:solidFill>
                  <a:schemeClr val="tx1"/>
                </a:solidFill>
              </a:rPr>
              <a:t> </a:t>
            </a:r>
            <a:r>
              <a:rPr lang="en-US" dirty="0" smtClean="0">
                <a:solidFill>
                  <a:schemeClr val="tx1"/>
                </a:solidFill>
              </a:rPr>
              <a:t>States.</a:t>
            </a:r>
            <a:endParaRPr lang="en-US" dirty="0">
              <a:solidFill>
                <a:schemeClr val="tx1"/>
              </a:solidFill>
            </a:endParaRPr>
          </a:p>
          <a:p>
            <a:pPr>
              <a:buFont typeface="Arial" panose="020B0604020202020204" pitchFamily="34" charset="0"/>
              <a:buChar char="•"/>
            </a:pPr>
            <a:endParaRPr lang="en-US" dirty="0">
              <a:solidFill>
                <a:schemeClr val="tx1"/>
              </a:solidFill>
            </a:endParaRPr>
          </a:p>
          <a:p>
            <a:pPr marL="628650" lvl="1" indent="-171450">
              <a:buFont typeface="Courier New" panose="02070309020205020404" pitchFamily="49" charset="0"/>
              <a:buChar char="o"/>
            </a:pPr>
            <a:r>
              <a:rPr lang="en-US" dirty="0" smtClean="0">
                <a:solidFill>
                  <a:schemeClr val="tx1"/>
                </a:solidFill>
              </a:rPr>
              <a:t>Espionage </a:t>
            </a:r>
            <a:r>
              <a:rPr lang="en-US" dirty="0">
                <a:solidFill>
                  <a:schemeClr val="tx1"/>
                </a:solidFill>
              </a:rPr>
              <a:t>and cyberwar activity – </a:t>
            </a:r>
            <a:r>
              <a:rPr lang="en-US" dirty="0" smtClean="0">
                <a:solidFill>
                  <a:schemeClr val="tx1"/>
                </a:solidFill>
              </a:rPr>
              <a:t>Cyberespionage </a:t>
            </a:r>
            <a:r>
              <a:rPr lang="en-US" dirty="0">
                <a:solidFill>
                  <a:schemeClr val="tx1"/>
                </a:solidFill>
              </a:rPr>
              <a:t>has become a valuable and relatively easy method of intelligence gathering among various nation-states</a:t>
            </a:r>
            <a:r>
              <a:rPr lang="en-US" dirty="0" smtClean="0">
                <a:solidFill>
                  <a:schemeClr val="tx1"/>
                </a:solidFill>
              </a:rPr>
              <a:t>. </a:t>
            </a:r>
            <a:r>
              <a:rPr lang="en-US" dirty="0">
                <a:solidFill>
                  <a:schemeClr val="tx1"/>
                </a:solidFill>
              </a:rPr>
              <a:t>Several </a:t>
            </a:r>
            <a:r>
              <a:rPr lang="en-US" dirty="0" smtClean="0">
                <a:solidFill>
                  <a:schemeClr val="tx1"/>
                </a:solidFill>
              </a:rPr>
              <a:t>countries—including Russia, China, North Korea, and Iran—have </a:t>
            </a:r>
            <a:r>
              <a:rPr lang="en-US" dirty="0">
                <a:solidFill>
                  <a:schemeClr val="tx1"/>
                </a:solidFill>
              </a:rPr>
              <a:t>large and active cyberespionage and cyberwarfare capabilities targeting the </a:t>
            </a:r>
            <a:r>
              <a:rPr lang="en-US" dirty="0" smtClean="0">
                <a:solidFill>
                  <a:schemeClr val="tx1"/>
                </a:solidFill>
              </a:rPr>
              <a:t>United</a:t>
            </a:r>
            <a:r>
              <a:rPr lang="en-US" baseline="0" dirty="0" smtClean="0">
                <a:solidFill>
                  <a:schemeClr val="tx1"/>
                </a:solidFill>
              </a:rPr>
              <a:t> </a:t>
            </a:r>
            <a:r>
              <a:rPr lang="en-US" dirty="0" smtClean="0">
                <a:solidFill>
                  <a:schemeClr val="tx1"/>
                </a:solidFill>
              </a:rPr>
              <a:t>States. </a:t>
            </a:r>
            <a:r>
              <a:rPr lang="en-US" dirty="0">
                <a:solidFill>
                  <a:schemeClr val="tx1"/>
                </a:solidFill>
              </a:rPr>
              <a:t>In addition, al Qaeda and ISIS also leverage cyberattacks to demonstrate their abilities and impress potential </a:t>
            </a:r>
            <a:r>
              <a:rPr lang="en-US" dirty="0" smtClean="0">
                <a:solidFill>
                  <a:schemeClr val="tx1"/>
                </a:solidFill>
              </a:rPr>
              <a:t>recruits.</a:t>
            </a:r>
            <a:endParaRPr lang="en-US" dirty="0">
              <a:solidFill>
                <a:schemeClr val="tx1"/>
              </a:solidFill>
            </a:endParaRPr>
          </a:p>
          <a:p>
            <a:pPr>
              <a:buFont typeface="Arial" panose="020B0604020202020204" pitchFamily="34" charset="0"/>
              <a:buChar char="•"/>
            </a:pPr>
            <a:endParaRPr lang="en-US" dirty="0">
              <a:solidFill>
                <a:schemeClr val="tx1"/>
              </a:solidFill>
            </a:endParaRPr>
          </a:p>
          <a:p>
            <a:pPr marL="628650" lvl="1" indent="-171450">
              <a:buFont typeface="Courier New" panose="02070309020205020404" pitchFamily="49" charset="0"/>
              <a:buChar char="o"/>
            </a:pPr>
            <a:r>
              <a:rPr lang="en-US" dirty="0" smtClean="0">
                <a:solidFill>
                  <a:schemeClr val="tx1"/>
                </a:solidFill>
              </a:rPr>
              <a:t>Gain media </a:t>
            </a:r>
            <a:r>
              <a:rPr lang="en-US" dirty="0">
                <a:solidFill>
                  <a:schemeClr val="tx1"/>
                </a:solidFill>
              </a:rPr>
              <a:t>a</a:t>
            </a:r>
            <a:r>
              <a:rPr lang="en-US" dirty="0" smtClean="0">
                <a:solidFill>
                  <a:schemeClr val="tx1"/>
                </a:solidFill>
              </a:rPr>
              <a:t>ttention </a:t>
            </a:r>
            <a:r>
              <a:rPr lang="en-US" dirty="0">
                <a:solidFill>
                  <a:schemeClr val="tx1"/>
                </a:solidFill>
              </a:rPr>
              <a:t>– Despite the fact that cybercrime is a common occurrence in modern life, actors </a:t>
            </a:r>
            <a:r>
              <a:rPr lang="en-US" dirty="0" smtClean="0">
                <a:solidFill>
                  <a:schemeClr val="tx1"/>
                </a:solidFill>
              </a:rPr>
              <a:t>can </a:t>
            </a:r>
            <a:r>
              <a:rPr lang="en-US" dirty="0">
                <a:solidFill>
                  <a:schemeClr val="tx1"/>
                </a:solidFill>
              </a:rPr>
              <a:t>garner media attention by conducting an attack against a high-profile target. Attacks can range from website defacement and denial of service attacks on websites and </a:t>
            </a:r>
            <a:r>
              <a:rPr lang="en-US" dirty="0" smtClean="0">
                <a:solidFill>
                  <a:schemeClr val="tx1"/>
                </a:solidFill>
              </a:rPr>
              <a:t>applications, to </a:t>
            </a:r>
            <a:r>
              <a:rPr lang="en-US" dirty="0">
                <a:solidFill>
                  <a:schemeClr val="tx1"/>
                </a:solidFill>
              </a:rPr>
              <a:t>system compromise in order to steal sensitive documents. A prime example of this has been WikiLeaks’ continual release of material purportedly stolen from the </a:t>
            </a:r>
            <a:r>
              <a:rPr lang="en-US" dirty="0" smtClean="0">
                <a:solidFill>
                  <a:schemeClr val="tx1"/>
                </a:solidFill>
              </a:rPr>
              <a:t>National Security Agency.</a:t>
            </a:r>
            <a:endParaRPr lang="en-US" dirty="0">
              <a:solidFill>
                <a:schemeClr val="tx1"/>
              </a:solidFill>
            </a:endParaRPr>
          </a:p>
          <a:p>
            <a:pPr>
              <a:buFont typeface="Arial" panose="020B0604020202020204" pitchFamily="34" charset="0"/>
              <a:buChar char="•"/>
            </a:pPr>
            <a:endParaRPr lang="en-US" dirty="0">
              <a:solidFill>
                <a:schemeClr val="tx1"/>
              </a:solidFill>
            </a:endParaRPr>
          </a:p>
          <a:p>
            <a:pPr marL="628650" lvl="1" indent="-171450">
              <a:buFont typeface="Courier New" panose="02070309020205020404" pitchFamily="49" charset="0"/>
              <a:buChar char="o"/>
            </a:pPr>
            <a:r>
              <a:rPr lang="en-US" dirty="0" smtClean="0">
                <a:solidFill>
                  <a:schemeClr val="tx1"/>
                </a:solidFill>
              </a:rPr>
              <a:t>Express </a:t>
            </a:r>
            <a:r>
              <a:rPr lang="en-US" dirty="0">
                <a:solidFill>
                  <a:schemeClr val="tx1"/>
                </a:solidFill>
              </a:rPr>
              <a:t>a </a:t>
            </a:r>
            <a:r>
              <a:rPr lang="en-US" dirty="0" smtClean="0">
                <a:solidFill>
                  <a:schemeClr val="tx1"/>
                </a:solidFill>
              </a:rPr>
              <a:t>viewpoint </a:t>
            </a:r>
            <a:r>
              <a:rPr lang="en-US" dirty="0">
                <a:solidFill>
                  <a:schemeClr val="tx1"/>
                </a:solidFill>
              </a:rPr>
              <a:t>or </a:t>
            </a:r>
            <a:r>
              <a:rPr lang="en-US" dirty="0" smtClean="0">
                <a:solidFill>
                  <a:schemeClr val="tx1"/>
                </a:solidFill>
              </a:rPr>
              <a:t>support </a:t>
            </a:r>
            <a:r>
              <a:rPr lang="en-US" dirty="0">
                <a:solidFill>
                  <a:schemeClr val="tx1"/>
                </a:solidFill>
              </a:rPr>
              <a:t>a </a:t>
            </a:r>
            <a:r>
              <a:rPr lang="en-US" dirty="0" smtClean="0">
                <a:solidFill>
                  <a:schemeClr val="tx1"/>
                </a:solidFill>
              </a:rPr>
              <a:t>cause </a:t>
            </a:r>
            <a:r>
              <a:rPr lang="en-US" dirty="0">
                <a:solidFill>
                  <a:schemeClr val="tx1"/>
                </a:solidFill>
              </a:rPr>
              <a:t>– Some cybercrime is simply undertaken to </a:t>
            </a:r>
            <a:r>
              <a:rPr lang="en-US" dirty="0" smtClean="0">
                <a:solidFill>
                  <a:schemeClr val="tx1"/>
                </a:solidFill>
              </a:rPr>
              <a:t>focus </a:t>
            </a:r>
            <a:r>
              <a:rPr lang="en-US" dirty="0">
                <a:solidFill>
                  <a:schemeClr val="tx1"/>
                </a:solidFill>
              </a:rPr>
              <a:t>attention </a:t>
            </a:r>
            <a:r>
              <a:rPr lang="en-US" dirty="0" smtClean="0">
                <a:solidFill>
                  <a:schemeClr val="tx1"/>
                </a:solidFill>
              </a:rPr>
              <a:t>on </a:t>
            </a:r>
            <a:r>
              <a:rPr lang="en-US" dirty="0">
                <a:solidFill>
                  <a:schemeClr val="tx1"/>
                </a:solidFill>
              </a:rPr>
              <a:t>a cause or make a statement. This is particularly true of terrorist groups like ISIS and hacktivist collectives like Anonymous. </a:t>
            </a:r>
          </a:p>
          <a:p>
            <a:pPr>
              <a:buFont typeface="Arial" panose="020B0604020202020204" pitchFamily="34" charset="0"/>
              <a:buChar char="•"/>
            </a:pPr>
            <a:endParaRPr lang="en-US" dirty="0">
              <a:solidFill>
                <a:schemeClr val="tx1"/>
              </a:solidFill>
            </a:endParaRPr>
          </a:p>
          <a:p>
            <a:pPr marL="628650" lvl="1" indent="-171450">
              <a:buFont typeface="Courier New" panose="02070309020205020404" pitchFamily="49" charset="0"/>
              <a:buChar char="o"/>
            </a:pPr>
            <a:r>
              <a:rPr lang="en-US" dirty="0" smtClean="0">
                <a:solidFill>
                  <a:schemeClr val="tx1"/>
                </a:solidFill>
              </a:rPr>
              <a:t>Entertainment/social </a:t>
            </a:r>
            <a:r>
              <a:rPr lang="en-US" dirty="0">
                <a:solidFill>
                  <a:schemeClr val="tx1"/>
                </a:solidFill>
              </a:rPr>
              <a:t>i</a:t>
            </a:r>
            <a:r>
              <a:rPr lang="en-US" dirty="0" smtClean="0">
                <a:solidFill>
                  <a:schemeClr val="tx1"/>
                </a:solidFill>
              </a:rPr>
              <a:t>nclusion </a:t>
            </a:r>
            <a:r>
              <a:rPr lang="en-US" dirty="0">
                <a:solidFill>
                  <a:schemeClr val="tx1"/>
                </a:solidFill>
              </a:rPr>
              <a:t>– </a:t>
            </a:r>
            <a:r>
              <a:rPr lang="en-US" dirty="0" smtClean="0">
                <a:solidFill>
                  <a:schemeClr val="tx1"/>
                </a:solidFill>
              </a:rPr>
              <a:t>Finally, </a:t>
            </a:r>
            <a:r>
              <a:rPr lang="en-US" dirty="0">
                <a:solidFill>
                  <a:schemeClr val="tx1"/>
                </a:solidFill>
              </a:rPr>
              <a:t>some hackers and cybercriminals, especially young adults, </a:t>
            </a:r>
            <a:r>
              <a:rPr lang="en-US" dirty="0" smtClean="0">
                <a:solidFill>
                  <a:schemeClr val="tx1"/>
                </a:solidFill>
              </a:rPr>
              <a:t>find cybercrime</a:t>
            </a:r>
            <a:r>
              <a:rPr lang="en-US" baseline="0" dirty="0" smtClean="0">
                <a:solidFill>
                  <a:schemeClr val="tx1"/>
                </a:solidFill>
              </a:rPr>
              <a:t> </a:t>
            </a:r>
            <a:r>
              <a:rPr lang="en-US" dirty="0" smtClean="0">
                <a:solidFill>
                  <a:schemeClr val="tx1"/>
                </a:solidFill>
              </a:rPr>
              <a:t>entertaining because </a:t>
            </a:r>
            <a:r>
              <a:rPr lang="en-US" dirty="0">
                <a:solidFill>
                  <a:schemeClr val="tx1"/>
                </a:solidFill>
              </a:rPr>
              <a:t>it allows them to be part of a community of like-minded people. </a:t>
            </a:r>
            <a:r>
              <a:rPr lang="en-US" dirty="0" smtClean="0">
                <a:solidFill>
                  <a:schemeClr val="tx1"/>
                </a:solidFill>
              </a:rPr>
              <a:t>The </a:t>
            </a:r>
            <a:r>
              <a:rPr lang="en-US" dirty="0">
                <a:solidFill>
                  <a:schemeClr val="tx1"/>
                </a:solidFill>
              </a:rPr>
              <a:t>cybercrime and hacker communities offer varying levels of structure and hierarchy. Some are very loose and have no real leadership (Anonymous for example</a:t>
            </a:r>
            <a:r>
              <a:rPr lang="en-US" dirty="0" smtClean="0">
                <a:solidFill>
                  <a:schemeClr val="tx1"/>
                </a:solidFill>
              </a:rPr>
              <a:t>). </a:t>
            </a:r>
            <a:r>
              <a:rPr lang="en-US" dirty="0">
                <a:solidFill>
                  <a:schemeClr val="tx1"/>
                </a:solidFill>
              </a:rPr>
              <a:t>Others are more structured and offer training to new recruits, assignment of specific duties, and sense of common purpose.</a:t>
            </a:r>
          </a:p>
          <a:p>
            <a:endParaRPr lang="en-US" dirty="0"/>
          </a:p>
        </p:txBody>
      </p:sp>
      <p:sp>
        <p:nvSpPr>
          <p:cNvPr id="4" name="Slide Number Placeholder 3"/>
          <p:cNvSpPr>
            <a:spLocks noGrp="1"/>
          </p:cNvSpPr>
          <p:nvPr>
            <p:ph type="sldNum" sz="quarter" idx="10"/>
          </p:nvPr>
        </p:nvSpPr>
        <p:spPr/>
        <p:txBody>
          <a:bodyPr/>
          <a:lstStyle/>
          <a:p>
            <a:fld id="{50650836-AA53-40BA-9A72-4947AD1B1840}" type="slidenum">
              <a:rPr lang="en-US" smtClean="0"/>
              <a:t>7</a:t>
            </a:fld>
            <a:endParaRPr lang="en-US" dirty="0"/>
          </a:p>
        </p:txBody>
      </p:sp>
    </p:spTree>
    <p:extLst>
      <p:ext uri="{BB962C8B-B14F-4D97-AF65-F5344CB8AC3E}">
        <p14:creationId xmlns:p14="http://schemas.microsoft.com/office/powerpoint/2010/main" val="41265132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buFont typeface="Arial" panose="020B0604020202020204" pitchFamily="34" charset="0"/>
              <a:buNone/>
            </a:pPr>
            <a:r>
              <a:rPr lang="en-US" dirty="0">
                <a:solidFill>
                  <a:schemeClr val="tx1"/>
                </a:solidFill>
              </a:rPr>
              <a:t>Cyberattacks against airports can take many forms and can have </a:t>
            </a:r>
            <a:r>
              <a:rPr lang="en-US" dirty="0" smtClean="0">
                <a:solidFill>
                  <a:schemeClr val="tx1"/>
                </a:solidFill>
              </a:rPr>
              <a:t>impacts that range </a:t>
            </a:r>
            <a:r>
              <a:rPr lang="en-US" dirty="0">
                <a:solidFill>
                  <a:schemeClr val="tx1"/>
                </a:solidFill>
              </a:rPr>
              <a:t>from minor, annoyance-level website issues to catastrophic service interruption or data corruption</a:t>
            </a:r>
            <a:r>
              <a:rPr lang="en-US" dirty="0" smtClean="0">
                <a:solidFill>
                  <a:schemeClr val="tx1"/>
                </a:solidFill>
              </a:rPr>
              <a:t>. </a:t>
            </a:r>
            <a:r>
              <a:rPr lang="en-US" dirty="0">
                <a:solidFill>
                  <a:schemeClr val="tx1"/>
                </a:solidFill>
              </a:rPr>
              <a:t>Some common impacts are:</a:t>
            </a:r>
          </a:p>
          <a:p>
            <a:pPr lvl="1">
              <a:buFont typeface="Arial" panose="020B0604020202020204" pitchFamily="34" charset="0"/>
              <a:buNone/>
            </a:pPr>
            <a:endParaRPr lang="en-US" dirty="0">
              <a:solidFill>
                <a:schemeClr val="tx1"/>
              </a:solidFill>
            </a:endParaRPr>
          </a:p>
          <a:p>
            <a:pPr marL="628650" lvl="1" indent="-171450">
              <a:buFont typeface="Arial" panose="020B0604020202020204" pitchFamily="34" charset="0"/>
              <a:buChar char="•"/>
            </a:pPr>
            <a:r>
              <a:rPr lang="en-US" dirty="0" smtClean="0">
                <a:solidFill>
                  <a:schemeClr val="tx1"/>
                </a:solidFill>
              </a:rPr>
              <a:t>Phishing </a:t>
            </a:r>
            <a:r>
              <a:rPr lang="en-US" dirty="0">
                <a:solidFill>
                  <a:schemeClr val="tx1"/>
                </a:solidFill>
              </a:rPr>
              <a:t>attacks against airport personnel resulting in information theft or network </a:t>
            </a:r>
            <a:r>
              <a:rPr lang="en-US" dirty="0" smtClean="0">
                <a:solidFill>
                  <a:schemeClr val="tx1"/>
                </a:solidFill>
              </a:rPr>
              <a:t>penetration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solidFill>
                  <a:schemeClr val="tx1"/>
                </a:solidFill>
              </a:rPr>
              <a:t>Defacement of or service interruption to airport websites</a:t>
            </a:r>
            <a:endParaRPr lang="en-US" dirty="0">
              <a:solidFill>
                <a:schemeClr val="tx1"/>
              </a:solidFill>
            </a:endParaRPr>
          </a:p>
          <a:p>
            <a:pPr marL="628650" lvl="1" indent="-171450">
              <a:buFont typeface="Arial" panose="020B0604020202020204" pitchFamily="34" charset="0"/>
              <a:buChar char="•"/>
            </a:pPr>
            <a:r>
              <a:rPr lang="en-US" dirty="0" smtClean="0">
                <a:solidFill>
                  <a:schemeClr val="tx1"/>
                </a:solidFill>
              </a:rPr>
              <a:t>Ransomware </a:t>
            </a:r>
            <a:r>
              <a:rPr lang="en-US" dirty="0">
                <a:solidFill>
                  <a:schemeClr val="tx1"/>
                </a:solidFill>
              </a:rPr>
              <a:t>attacks encrypting airport files and data </a:t>
            </a:r>
          </a:p>
          <a:p>
            <a:pPr marL="628650" lvl="1" indent="-171450">
              <a:buFont typeface="Arial" panose="020B0604020202020204" pitchFamily="34" charset="0"/>
              <a:buChar char="•"/>
            </a:pPr>
            <a:r>
              <a:rPr lang="en-US" dirty="0" smtClean="0">
                <a:solidFill>
                  <a:schemeClr val="tx1"/>
                </a:solidFill>
              </a:rPr>
              <a:t>Theft </a:t>
            </a:r>
            <a:r>
              <a:rPr lang="en-US" dirty="0">
                <a:solidFill>
                  <a:schemeClr val="tx1"/>
                </a:solidFill>
              </a:rPr>
              <a:t>of sensitive airport documents or emails</a:t>
            </a:r>
          </a:p>
          <a:p>
            <a:pPr marL="628650" lvl="1" indent="-171450">
              <a:buFont typeface="Arial" panose="020B0604020202020204" pitchFamily="34" charset="0"/>
              <a:buChar char="•"/>
            </a:pPr>
            <a:r>
              <a:rPr lang="en-US" dirty="0" smtClean="0">
                <a:solidFill>
                  <a:schemeClr val="tx1"/>
                </a:solidFill>
              </a:rPr>
              <a:t>Theft </a:t>
            </a:r>
            <a:r>
              <a:rPr lang="en-US" dirty="0">
                <a:solidFill>
                  <a:schemeClr val="tx1"/>
                </a:solidFill>
              </a:rPr>
              <a:t>of credit and debit card information from passengers and other visitors</a:t>
            </a:r>
          </a:p>
          <a:p>
            <a:pPr lvl="1">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50650836-AA53-40BA-9A72-4947AD1B1840}" type="slidenum">
              <a:rPr lang="en-US" smtClean="0"/>
              <a:t>8</a:t>
            </a:fld>
            <a:endParaRPr lang="en-US" dirty="0"/>
          </a:p>
        </p:txBody>
      </p:sp>
    </p:spTree>
    <p:extLst>
      <p:ext uri="{BB962C8B-B14F-4D97-AF65-F5344CB8AC3E}">
        <p14:creationId xmlns:p14="http://schemas.microsoft.com/office/powerpoint/2010/main" val="35763192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 typeface="Arial" panose="020B0604020202020204" pitchFamily="34" charset="0"/>
              <a:buChar char="•"/>
            </a:pPr>
            <a:r>
              <a:rPr lang="en-US" dirty="0" smtClean="0">
                <a:solidFill>
                  <a:schemeClr val="tx1"/>
                </a:solidFill>
              </a:rPr>
              <a:t>Release </a:t>
            </a:r>
            <a:r>
              <a:rPr lang="en-US" dirty="0">
                <a:solidFill>
                  <a:schemeClr val="tx1"/>
                </a:solidFill>
              </a:rPr>
              <a:t>of airport executive’s personal information, such as home address, email address, family member information and phone numbers (known as “doxing”)</a:t>
            </a:r>
          </a:p>
          <a:p>
            <a:pPr marL="628650" lvl="1" indent="-171450">
              <a:buFont typeface="Arial" panose="020B0604020202020204" pitchFamily="34" charset="0"/>
              <a:buChar char="•"/>
            </a:pPr>
            <a:r>
              <a:rPr lang="en-US" dirty="0" smtClean="0">
                <a:solidFill>
                  <a:schemeClr val="tx1"/>
                </a:solidFill>
              </a:rPr>
              <a:t>Baggage </a:t>
            </a:r>
            <a:r>
              <a:rPr lang="en-US" dirty="0">
                <a:solidFill>
                  <a:schemeClr val="tx1"/>
                </a:solidFill>
              </a:rPr>
              <a:t>systems disruption</a:t>
            </a:r>
          </a:p>
          <a:p>
            <a:pPr marL="628650" lvl="1" indent="-171450">
              <a:buFont typeface="Arial" panose="020B0604020202020204" pitchFamily="34" charset="0"/>
              <a:buChar char="•"/>
            </a:pPr>
            <a:r>
              <a:rPr lang="en-US" dirty="0" smtClean="0">
                <a:solidFill>
                  <a:schemeClr val="tx1"/>
                </a:solidFill>
              </a:rPr>
              <a:t>Attacks </a:t>
            </a:r>
            <a:r>
              <a:rPr lang="en-US" dirty="0">
                <a:solidFill>
                  <a:schemeClr val="tx1"/>
                </a:solidFill>
              </a:rPr>
              <a:t>on airport electronic signage</a:t>
            </a:r>
          </a:p>
          <a:p>
            <a:pPr marL="628650" lvl="1" indent="-171450">
              <a:buFont typeface="Arial" panose="020B0604020202020204" pitchFamily="34" charset="0"/>
              <a:buChar char="•"/>
            </a:pPr>
            <a:r>
              <a:rPr lang="en-US" dirty="0" smtClean="0">
                <a:solidFill>
                  <a:schemeClr val="tx1"/>
                </a:solidFill>
              </a:rPr>
              <a:t>Disruption </a:t>
            </a:r>
            <a:r>
              <a:rPr lang="en-US" dirty="0">
                <a:solidFill>
                  <a:schemeClr val="tx1"/>
                </a:solidFill>
              </a:rPr>
              <a:t>of airport HVAC systems or other network accessible systems</a:t>
            </a:r>
          </a:p>
          <a:p>
            <a:pPr marL="628650" lvl="1" indent="-171450">
              <a:buFont typeface="Arial" panose="020B0604020202020204" pitchFamily="34" charset="0"/>
              <a:buChar char="•"/>
            </a:pPr>
            <a:r>
              <a:rPr lang="en-US" dirty="0" smtClean="0">
                <a:solidFill>
                  <a:schemeClr val="tx1"/>
                </a:solidFill>
              </a:rPr>
              <a:t>Attempts </a:t>
            </a:r>
            <a:r>
              <a:rPr lang="en-US" dirty="0">
                <a:solidFill>
                  <a:schemeClr val="tx1"/>
                </a:solidFill>
              </a:rPr>
              <a:t>to disrupt airport physical security systems</a:t>
            </a:r>
          </a:p>
          <a:p>
            <a:endParaRPr lang="en-US" dirty="0"/>
          </a:p>
        </p:txBody>
      </p:sp>
      <p:sp>
        <p:nvSpPr>
          <p:cNvPr id="4" name="Slide Number Placeholder 3"/>
          <p:cNvSpPr>
            <a:spLocks noGrp="1"/>
          </p:cNvSpPr>
          <p:nvPr>
            <p:ph type="sldNum" sz="quarter" idx="10"/>
          </p:nvPr>
        </p:nvSpPr>
        <p:spPr/>
        <p:txBody>
          <a:bodyPr/>
          <a:lstStyle/>
          <a:p>
            <a:fld id="{50650836-AA53-40BA-9A72-4947AD1B1840}" type="slidenum">
              <a:rPr lang="en-US" smtClean="0"/>
              <a:t>9</a:t>
            </a:fld>
            <a:endParaRPr lang="en-US" dirty="0"/>
          </a:p>
        </p:txBody>
      </p:sp>
    </p:spTree>
    <p:extLst>
      <p:ext uri="{BB962C8B-B14F-4D97-AF65-F5344CB8AC3E}">
        <p14:creationId xmlns:p14="http://schemas.microsoft.com/office/powerpoint/2010/main" val="29934236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8C7E3EC-D5AB-4160-8303-56B00210CABF}" type="datetime1">
              <a:rPr lang="en-US" smtClean="0"/>
              <a:t>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Date Placeholder 2"/>
          <p:cNvSpPr>
            <a:spLocks noGrp="1"/>
          </p:cNvSpPr>
          <p:nvPr>
            <p:ph type="dt" sz="half" idx="10"/>
          </p:nvPr>
        </p:nvSpPr>
        <p:spPr/>
        <p:txBody>
          <a:bodyPr/>
          <a:lstStyle/>
          <a:p>
            <a:fld id="{62798038-C007-45F3-9E2E-625CEFAAD44F}" type="datetime1">
              <a:rPr lang="en-US" smtClean="0"/>
              <a:t>1/2/2018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2F81BF1-AEFE-4EC9-87F0-B9AFB321A09D}" type="datetime1">
              <a:rPr lang="en-US" smtClean="0"/>
              <a:t>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422DB8C-3A12-41F5-A714-0942B3A7B748}" type="datetime1">
              <a:rPr lang="en-US" smtClean="0"/>
              <a:t>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44F14D3-BC80-4AC4-8248-D31027E34371}" type="datetime1">
              <a:rPr lang="en-US" smtClean="0"/>
              <a:t>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6F04ECA-20C5-4E2E-9732-F4ADA202BDED}" type="datetime1">
              <a:rPr lang="en-US" smtClean="0"/>
              <a:t>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ACAABDE-F08F-46E9-B655-6B2818F19275}" type="datetime1">
              <a:rPr lang="en-US" smtClean="0"/>
              <a:t>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795254-13B5-486D-A47C-36A61DB0F582}" type="datetime1">
              <a:rPr lang="en-US" smtClean="0"/>
              <a:t>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4F409C-21B9-4D36-BA31-F96711A8C974}" type="datetime1">
              <a:rPr lang="en-US" smtClean="0"/>
              <a:t>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06B0C7A-F458-4E41-B454-86C99135FEBE}" type="datetime1">
              <a:rPr lang="en-US" smtClean="0"/>
              <a:t>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1FB9976-DF10-489F-AB94-3F1641AC5920}" type="datetime1">
              <a:rPr lang="en-US" smtClean="0"/>
              <a:t>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3449149-389B-4C07-997E-93AC5B1D30CE}" type="datetime1">
              <a:rPr lang="en-US" smtClean="0"/>
              <a:t>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A7094A6-C3E7-4FF2-AEED-5B37A7F4CDD9}" type="datetime1">
              <a:rPr lang="en-US" smtClean="0"/>
              <a:t>1/2/2018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6F28A7A-1525-45A7-ADDA-71128C89E17A}" type="datetime1">
              <a:rPr lang="en-US" smtClean="0"/>
              <a:t>1/2/2018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69C206-418F-468E-8DC9-D6662C51BF88}" type="datetime1">
              <a:rPr lang="en-US" smtClean="0"/>
              <a:t>1/2/2018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17383E4-D00D-4C6B-B1DF-E3723584A7E4}" type="datetime1">
              <a:rPr lang="en-US" smtClean="0"/>
              <a:t>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CDD3A84-C299-4507-9E41-5A3C7BD137FB}" type="datetime1">
              <a:rPr lang="en-US" smtClean="0"/>
              <a:t>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8E42DCD9-5923-43FD-B5E3-2EA0A10F9FD8}" type="datetime1">
              <a:rPr lang="en-US" smtClean="0"/>
              <a:t>1/2/2018</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Lst>
  <p:hf hdr="0" ftr="0" dt="0"/>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68215"/>
            <a:ext cx="8001000" cy="2971801"/>
          </a:xfrm>
        </p:spPr>
        <p:txBody>
          <a:bodyPr/>
          <a:lstStyle/>
          <a:p>
            <a:r>
              <a:rPr lang="en-US" dirty="0"/>
              <a:t>Airport Cybersecurity Quick Guide and assessment tool</a:t>
            </a:r>
          </a:p>
        </p:txBody>
      </p:sp>
      <p:sp>
        <p:nvSpPr>
          <p:cNvPr id="3" name="Subtitle 2"/>
          <p:cNvSpPr>
            <a:spLocks noGrp="1"/>
          </p:cNvSpPr>
          <p:nvPr>
            <p:ph type="subTitle" idx="1"/>
          </p:nvPr>
        </p:nvSpPr>
        <p:spPr>
          <a:xfrm>
            <a:off x="684212" y="3843867"/>
            <a:ext cx="7624901" cy="1947333"/>
          </a:xfrm>
        </p:spPr>
        <p:txBody>
          <a:bodyPr>
            <a:normAutofit fontScale="92500"/>
          </a:bodyPr>
          <a:lstStyle/>
          <a:p>
            <a:r>
              <a:rPr lang="en-US" dirty="0" smtClean="0">
                <a:solidFill>
                  <a:schemeClr val="tx1"/>
                </a:solidFill>
              </a:rPr>
              <a:t>National Safe Skies Alliance, Inc. </a:t>
            </a:r>
          </a:p>
          <a:p>
            <a:r>
              <a:rPr lang="en-US" dirty="0" smtClean="0">
                <a:solidFill>
                  <a:schemeClr val="tx1"/>
                </a:solidFill>
              </a:rPr>
              <a:t>Program for Applied Research in Airport Security (PARAS) 0007</a:t>
            </a:r>
            <a:endParaRPr lang="en-US" dirty="0">
              <a:solidFill>
                <a:schemeClr val="tx1"/>
              </a:solidFill>
            </a:endParaRPr>
          </a:p>
          <a:p>
            <a:endParaRPr lang="en-US" dirty="0">
              <a:solidFill>
                <a:schemeClr val="tx1"/>
              </a:solidFill>
            </a:endParaRPr>
          </a:p>
          <a:p>
            <a:r>
              <a:rPr lang="en-US" dirty="0">
                <a:solidFill>
                  <a:schemeClr val="tx1"/>
                </a:solidFill>
              </a:rPr>
              <a:t>Presented by: Synergy Solutions, </a:t>
            </a:r>
            <a:r>
              <a:rPr lang="en-US" dirty="0" smtClean="0">
                <a:solidFill>
                  <a:schemeClr val="tx1"/>
                </a:solidFill>
              </a:rPr>
              <a:t>Inc.</a:t>
            </a:r>
            <a:endParaRPr lang="en-US" dirty="0">
              <a:solidFill>
                <a:schemeClr val="tx1"/>
              </a:solidFill>
            </a:endParaRPr>
          </a:p>
        </p:txBody>
      </p:sp>
    </p:spTree>
    <p:extLst>
      <p:ext uri="{BB962C8B-B14F-4D97-AF65-F5344CB8AC3E}">
        <p14:creationId xmlns:p14="http://schemas.microsoft.com/office/powerpoint/2010/main" val="35264512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02920"/>
            <a:ext cx="10817352" cy="722376"/>
          </a:xfrm>
        </p:spPr>
        <p:txBody>
          <a:bodyPr anchor="t" anchorCtr="0">
            <a:normAutofit/>
          </a:bodyPr>
          <a:lstStyle/>
          <a:p>
            <a:r>
              <a:rPr lang="en-US" sz="3200" dirty="0"/>
              <a:t>Recent cyberattacks on airports</a:t>
            </a:r>
          </a:p>
        </p:txBody>
      </p:sp>
      <p:sp>
        <p:nvSpPr>
          <p:cNvPr id="3" name="Content Placeholder 2"/>
          <p:cNvSpPr>
            <a:spLocks noGrp="1"/>
          </p:cNvSpPr>
          <p:nvPr>
            <p:ph idx="1"/>
          </p:nvPr>
        </p:nvSpPr>
        <p:spPr>
          <a:xfrm>
            <a:off x="685800" y="1444752"/>
            <a:ext cx="10817352" cy="4855464"/>
          </a:xfrm>
        </p:spPr>
        <p:txBody>
          <a:bodyPr anchor="t">
            <a:noAutofit/>
          </a:bodyPr>
          <a:lstStyle/>
          <a:p>
            <a:pPr marL="457200" lvl="1" indent="-457200">
              <a:buFont typeface="Arial" panose="020B0604020202020204" pitchFamily="34" charset="0"/>
              <a:buChar char="•"/>
            </a:pPr>
            <a:r>
              <a:rPr lang="en-US" sz="2600" dirty="0">
                <a:solidFill>
                  <a:schemeClr val="tx1"/>
                </a:solidFill>
              </a:rPr>
              <a:t>In January 2016, </a:t>
            </a:r>
            <a:r>
              <a:rPr lang="en-US" sz="2600" dirty="0" smtClean="0">
                <a:solidFill>
                  <a:schemeClr val="tx1"/>
                </a:solidFill>
              </a:rPr>
              <a:t>the network at the airport </a:t>
            </a:r>
            <a:r>
              <a:rPr lang="en-US" sz="2600" dirty="0">
                <a:solidFill>
                  <a:schemeClr val="tx1"/>
                </a:solidFill>
              </a:rPr>
              <a:t>in Kiev, Ukraine was penetrated by an attack that appeared to originate in </a:t>
            </a:r>
            <a:r>
              <a:rPr lang="en-US" sz="2600" dirty="0" smtClean="0">
                <a:solidFill>
                  <a:schemeClr val="tx1"/>
                </a:solidFill>
              </a:rPr>
              <a:t>Russia</a:t>
            </a:r>
          </a:p>
          <a:p>
            <a:pPr marL="457200" lvl="1" indent="-457200">
              <a:buFont typeface="Arial" panose="020B0604020202020204" pitchFamily="34" charset="0"/>
              <a:buChar char="•"/>
            </a:pPr>
            <a:r>
              <a:rPr lang="en-US" sz="2600" dirty="0">
                <a:solidFill>
                  <a:schemeClr val="tx1"/>
                </a:solidFill>
              </a:rPr>
              <a:t>In March 2016, an 18-year old in Pittsburgh attempted to take down the Brussels airport website and penetrate the airport network. </a:t>
            </a:r>
          </a:p>
          <a:p>
            <a:pPr marL="457200" lvl="1" indent="-457200">
              <a:buFont typeface="Arial" panose="020B0604020202020204" pitchFamily="34" charset="0"/>
              <a:buChar char="•"/>
            </a:pPr>
            <a:r>
              <a:rPr lang="en-US" sz="2600" dirty="0" smtClean="0">
                <a:solidFill>
                  <a:schemeClr val="tx1"/>
                </a:solidFill>
              </a:rPr>
              <a:t>In </a:t>
            </a:r>
            <a:r>
              <a:rPr lang="en-US" sz="2600" dirty="0">
                <a:solidFill>
                  <a:schemeClr val="tx1"/>
                </a:solidFill>
              </a:rPr>
              <a:t>July 2016, hackers from China  attacked two of Vietnam’s largest airports, as well as the website of the Vietnamese airline</a:t>
            </a:r>
          </a:p>
          <a:p>
            <a:pPr marL="457200" lvl="1" indent="-457200">
              <a:buFont typeface="Arial" panose="020B0604020202020204" pitchFamily="34" charset="0"/>
              <a:buChar char="•"/>
            </a:pPr>
            <a:r>
              <a:rPr lang="en-US" sz="2600" dirty="0" smtClean="0">
                <a:solidFill>
                  <a:schemeClr val="tx1"/>
                </a:solidFill>
              </a:rPr>
              <a:t>In </a:t>
            </a:r>
            <a:r>
              <a:rPr lang="en-US" sz="2600" dirty="0">
                <a:solidFill>
                  <a:schemeClr val="tx1"/>
                </a:solidFill>
              </a:rPr>
              <a:t>March 2017, an attack was conducted against Schiphol Airport in Amsterdam by Turkish hacktivists as part of a disagreement between Turkey and the Netherlands.</a:t>
            </a:r>
          </a:p>
          <a:p>
            <a:pPr marL="457200" lvl="1" indent="-457200">
              <a:buFont typeface="Arial" panose="020B0604020202020204" pitchFamily="34" charset="0"/>
              <a:buChar char="•"/>
            </a:pPr>
            <a:endParaRPr lang="en-US" sz="2600" dirty="0">
              <a:solidFill>
                <a:schemeClr val="tx1"/>
              </a:solidFill>
            </a:endParaRPr>
          </a:p>
          <a:p>
            <a:pPr lvl="1">
              <a:buFont typeface="Arial" panose="020B0604020202020204" pitchFamily="34" charset="0"/>
              <a:buChar char="•"/>
            </a:pPr>
            <a:endParaRPr lang="en-US" sz="1200" dirty="0">
              <a:solidFill>
                <a:schemeClr val="tx1"/>
              </a:solidFill>
            </a:endParaRPr>
          </a:p>
        </p:txBody>
      </p:sp>
      <p:sp>
        <p:nvSpPr>
          <p:cNvPr id="4" name="Slide Number Placeholder 3">
            <a:extLst>
              <a:ext uri="{FF2B5EF4-FFF2-40B4-BE49-F238E27FC236}">
                <a16:creationId xmlns="" xmlns:a16="http://schemas.microsoft.com/office/drawing/2014/main" id="{B2A5CA0D-C196-4C23-A350-388F2FD19AC6}"/>
              </a:ext>
            </a:extLst>
          </p:cNvPr>
          <p:cNvSpPr>
            <a:spLocks noGrp="1"/>
          </p:cNvSpPr>
          <p:nvPr>
            <p:ph type="sldNum" sz="quarter" idx="12"/>
          </p:nvPr>
        </p:nvSpPr>
        <p:spPr/>
        <p:txBody>
          <a:bodyPr/>
          <a:lstStyle/>
          <a:p>
            <a:fld id="{D57F1E4F-1CFF-5643-939E-217C01CDF565}" type="slidenum">
              <a:rPr lang="en-US" sz="1600" smtClean="0"/>
              <a:pPr/>
              <a:t>10</a:t>
            </a:fld>
            <a:endParaRPr lang="en-US" sz="1600" dirty="0"/>
          </a:p>
        </p:txBody>
      </p:sp>
    </p:spTree>
    <p:extLst>
      <p:ext uri="{BB962C8B-B14F-4D97-AF65-F5344CB8AC3E}">
        <p14:creationId xmlns:p14="http://schemas.microsoft.com/office/powerpoint/2010/main" val="7044614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02920"/>
            <a:ext cx="10817352" cy="722376"/>
          </a:xfrm>
        </p:spPr>
        <p:txBody>
          <a:bodyPr anchor="t" anchorCtr="0">
            <a:normAutofit/>
          </a:bodyPr>
          <a:lstStyle/>
          <a:p>
            <a:r>
              <a:rPr lang="en-US" sz="3200" dirty="0"/>
              <a:t>Organization of Quick Guide Document</a:t>
            </a:r>
          </a:p>
        </p:txBody>
      </p:sp>
      <p:sp>
        <p:nvSpPr>
          <p:cNvPr id="3" name="Content Placeholder 2"/>
          <p:cNvSpPr>
            <a:spLocks noGrp="1"/>
          </p:cNvSpPr>
          <p:nvPr>
            <p:ph idx="1"/>
          </p:nvPr>
        </p:nvSpPr>
        <p:spPr>
          <a:xfrm>
            <a:off x="684212" y="1444752"/>
            <a:ext cx="10817352" cy="4855464"/>
          </a:xfrm>
        </p:spPr>
        <p:txBody>
          <a:bodyPr anchor="t">
            <a:noAutofit/>
          </a:bodyPr>
          <a:lstStyle/>
          <a:p>
            <a:pPr marL="0" indent="0">
              <a:buNone/>
            </a:pPr>
            <a:r>
              <a:rPr lang="en-US" sz="2600" dirty="0">
                <a:solidFill>
                  <a:schemeClr val="tx1"/>
                </a:solidFill>
              </a:rPr>
              <a:t>Section  1 – </a:t>
            </a:r>
            <a:r>
              <a:rPr lang="en-US" sz="2600" dirty="0" smtClean="0">
                <a:solidFill>
                  <a:schemeClr val="tx1"/>
                </a:solidFill>
              </a:rPr>
              <a:t>Introduction</a:t>
            </a:r>
            <a:endParaRPr lang="en-US" sz="2600" dirty="0">
              <a:solidFill>
                <a:schemeClr val="tx1"/>
              </a:solidFill>
            </a:endParaRPr>
          </a:p>
          <a:p>
            <a:pPr marL="0" indent="0">
              <a:buNone/>
            </a:pPr>
            <a:r>
              <a:rPr lang="en-US" sz="2600" dirty="0">
                <a:solidFill>
                  <a:schemeClr val="tx1"/>
                </a:solidFill>
              </a:rPr>
              <a:t>Section 2 – For the Airport </a:t>
            </a:r>
            <a:r>
              <a:rPr lang="en-US" sz="2600" dirty="0" smtClean="0">
                <a:solidFill>
                  <a:schemeClr val="tx1"/>
                </a:solidFill>
              </a:rPr>
              <a:t>Executive</a:t>
            </a:r>
            <a:endParaRPr lang="en-US" sz="2600" dirty="0">
              <a:solidFill>
                <a:schemeClr val="tx1"/>
              </a:solidFill>
            </a:endParaRPr>
          </a:p>
          <a:p>
            <a:pPr marL="0" indent="0">
              <a:buNone/>
            </a:pPr>
            <a:r>
              <a:rPr lang="en-US" sz="2600" dirty="0">
                <a:solidFill>
                  <a:schemeClr val="tx1"/>
                </a:solidFill>
              </a:rPr>
              <a:t>Section 3 – Cybersecurity Basics and </a:t>
            </a:r>
            <a:r>
              <a:rPr lang="en-US" sz="2600" dirty="0" smtClean="0">
                <a:solidFill>
                  <a:schemeClr val="tx1"/>
                </a:solidFill>
              </a:rPr>
              <a:t>NIST </a:t>
            </a:r>
            <a:r>
              <a:rPr lang="en-US" sz="2600" dirty="0">
                <a:solidFill>
                  <a:schemeClr val="tx1"/>
                </a:solidFill>
              </a:rPr>
              <a:t>Cybersecurity </a:t>
            </a:r>
            <a:r>
              <a:rPr lang="en-US" sz="2600" dirty="0" smtClean="0">
                <a:solidFill>
                  <a:schemeClr val="tx1"/>
                </a:solidFill>
              </a:rPr>
              <a:t>Framework</a:t>
            </a:r>
            <a:endParaRPr lang="en-US" sz="2600" dirty="0">
              <a:solidFill>
                <a:schemeClr val="tx1"/>
              </a:solidFill>
            </a:endParaRPr>
          </a:p>
          <a:p>
            <a:pPr marL="0" indent="0">
              <a:buNone/>
            </a:pPr>
            <a:r>
              <a:rPr lang="en-US" sz="2600" dirty="0">
                <a:solidFill>
                  <a:schemeClr val="tx1"/>
                </a:solidFill>
              </a:rPr>
              <a:t>Section 4 </a:t>
            </a:r>
            <a:r>
              <a:rPr lang="en-US" sz="2600" dirty="0" smtClean="0">
                <a:solidFill>
                  <a:schemeClr val="tx1"/>
                </a:solidFill>
              </a:rPr>
              <a:t>– Risk </a:t>
            </a:r>
            <a:r>
              <a:rPr lang="en-US" sz="2600" dirty="0">
                <a:solidFill>
                  <a:schemeClr val="tx1"/>
                </a:solidFill>
              </a:rPr>
              <a:t>Assessment </a:t>
            </a:r>
            <a:r>
              <a:rPr lang="en-US" sz="2600" dirty="0" smtClean="0">
                <a:solidFill>
                  <a:schemeClr val="tx1"/>
                </a:solidFill>
              </a:rPr>
              <a:t>Tool</a:t>
            </a:r>
            <a:endParaRPr lang="en-US" sz="2600" dirty="0">
              <a:solidFill>
                <a:schemeClr val="tx1"/>
              </a:solidFill>
            </a:endParaRPr>
          </a:p>
          <a:p>
            <a:pPr marL="0" indent="0">
              <a:buNone/>
            </a:pPr>
            <a:r>
              <a:rPr lang="en-US" sz="2600" dirty="0">
                <a:solidFill>
                  <a:schemeClr val="tx1"/>
                </a:solidFill>
              </a:rPr>
              <a:t>Section 5 – Cybersecurity Best Practices</a:t>
            </a:r>
          </a:p>
        </p:txBody>
      </p:sp>
      <p:sp>
        <p:nvSpPr>
          <p:cNvPr id="4" name="Slide Number Placeholder 3">
            <a:extLst>
              <a:ext uri="{FF2B5EF4-FFF2-40B4-BE49-F238E27FC236}">
                <a16:creationId xmlns="" xmlns:a16="http://schemas.microsoft.com/office/drawing/2014/main" id="{7B79930B-7FFB-4604-998F-C5396C7AA64D}"/>
              </a:ext>
            </a:extLst>
          </p:cNvPr>
          <p:cNvSpPr>
            <a:spLocks noGrp="1"/>
          </p:cNvSpPr>
          <p:nvPr>
            <p:ph type="sldNum" sz="quarter" idx="12"/>
          </p:nvPr>
        </p:nvSpPr>
        <p:spPr/>
        <p:txBody>
          <a:bodyPr/>
          <a:lstStyle/>
          <a:p>
            <a:fld id="{D57F1E4F-1CFF-5643-939E-217C01CDF565}" type="slidenum">
              <a:rPr lang="en-US" sz="1600" smtClean="0"/>
              <a:pPr/>
              <a:t>11</a:t>
            </a:fld>
            <a:endParaRPr lang="en-US" sz="1600" dirty="0"/>
          </a:p>
        </p:txBody>
      </p:sp>
    </p:spTree>
    <p:extLst>
      <p:ext uri="{BB962C8B-B14F-4D97-AF65-F5344CB8AC3E}">
        <p14:creationId xmlns:p14="http://schemas.microsoft.com/office/powerpoint/2010/main" val="7310884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02920"/>
            <a:ext cx="10817352" cy="722376"/>
          </a:xfrm>
        </p:spPr>
        <p:txBody>
          <a:bodyPr anchor="t" anchorCtr="0">
            <a:normAutofit/>
          </a:bodyPr>
          <a:lstStyle/>
          <a:p>
            <a:r>
              <a:rPr lang="en-US" sz="3200" dirty="0"/>
              <a:t>Organization of Assessment Tool</a:t>
            </a:r>
          </a:p>
        </p:txBody>
      </p:sp>
      <p:sp>
        <p:nvSpPr>
          <p:cNvPr id="3" name="Slide Number Placeholder 2">
            <a:extLst>
              <a:ext uri="{FF2B5EF4-FFF2-40B4-BE49-F238E27FC236}">
                <a16:creationId xmlns="" xmlns:a16="http://schemas.microsoft.com/office/drawing/2014/main" id="{D3B9C11B-C164-4958-A063-90A096C820D3}"/>
              </a:ext>
            </a:extLst>
          </p:cNvPr>
          <p:cNvSpPr>
            <a:spLocks noGrp="1"/>
          </p:cNvSpPr>
          <p:nvPr>
            <p:ph type="sldNum" sz="quarter" idx="12"/>
          </p:nvPr>
        </p:nvSpPr>
        <p:spPr/>
        <p:txBody>
          <a:bodyPr/>
          <a:lstStyle/>
          <a:p>
            <a:fld id="{D57F1E4F-1CFF-5643-939E-217C01CDF565}" type="slidenum">
              <a:rPr lang="en-US" sz="1600" smtClean="0"/>
              <a:pPr/>
              <a:t>12</a:t>
            </a:fld>
            <a:endParaRPr lang="en-US" sz="1600" dirty="0"/>
          </a:p>
        </p:txBody>
      </p:sp>
      <p:pic>
        <p:nvPicPr>
          <p:cNvPr id="8" name="Content Placeholder 7">
            <a:extLst>
              <a:ext uri="{FF2B5EF4-FFF2-40B4-BE49-F238E27FC236}">
                <a16:creationId xmlns="" xmlns:a16="http://schemas.microsoft.com/office/drawing/2014/main" id="{173B3E4A-E432-4B9E-974D-7E3B838A6698}"/>
              </a:ext>
            </a:extLst>
          </p:cNvPr>
          <p:cNvPicPr>
            <a:picLocks noGrp="1" noChangeAspect="1"/>
          </p:cNvPicPr>
          <p:nvPr>
            <p:ph idx="1"/>
          </p:nvPr>
        </p:nvPicPr>
        <p:blipFill>
          <a:blip r:embed="rId3"/>
          <a:stretch>
            <a:fillRect/>
          </a:stretch>
        </p:blipFill>
        <p:spPr>
          <a:xfrm>
            <a:off x="3782698" y="1225296"/>
            <a:ext cx="4626604" cy="5187271"/>
          </a:xfrm>
        </p:spPr>
      </p:pic>
    </p:spTree>
    <p:extLst>
      <p:ext uri="{BB962C8B-B14F-4D97-AF65-F5344CB8AC3E}">
        <p14:creationId xmlns:p14="http://schemas.microsoft.com/office/powerpoint/2010/main" val="38887345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02920"/>
            <a:ext cx="10405872" cy="722376"/>
          </a:xfrm>
        </p:spPr>
        <p:txBody>
          <a:bodyPr anchor="t" anchorCtr="0">
            <a:normAutofit/>
          </a:bodyPr>
          <a:lstStyle/>
          <a:p>
            <a:r>
              <a:rPr lang="en-US" sz="3200" dirty="0"/>
              <a:t>Organization of Risk profile section</a:t>
            </a:r>
          </a:p>
        </p:txBody>
      </p:sp>
      <p:pic>
        <p:nvPicPr>
          <p:cNvPr id="6" name="Picture 5"/>
          <p:cNvPicPr>
            <a:picLocks noChangeAspect="1"/>
          </p:cNvPicPr>
          <p:nvPr/>
        </p:nvPicPr>
        <p:blipFill>
          <a:blip r:embed="rId3"/>
          <a:stretch>
            <a:fillRect/>
          </a:stretch>
        </p:blipFill>
        <p:spPr>
          <a:xfrm>
            <a:off x="687324" y="1444752"/>
            <a:ext cx="10817352" cy="4848698"/>
          </a:xfrm>
          <a:prstGeom prst="rect">
            <a:avLst/>
          </a:prstGeom>
        </p:spPr>
      </p:pic>
      <p:sp>
        <p:nvSpPr>
          <p:cNvPr id="3" name="Slide Number Placeholder 2">
            <a:extLst>
              <a:ext uri="{FF2B5EF4-FFF2-40B4-BE49-F238E27FC236}">
                <a16:creationId xmlns="" xmlns:a16="http://schemas.microsoft.com/office/drawing/2014/main" id="{EFF2818C-53FD-4A1A-8C85-EE4509F96C18}"/>
              </a:ext>
            </a:extLst>
          </p:cNvPr>
          <p:cNvSpPr>
            <a:spLocks noGrp="1"/>
          </p:cNvSpPr>
          <p:nvPr>
            <p:ph type="sldNum" sz="quarter" idx="12"/>
          </p:nvPr>
        </p:nvSpPr>
        <p:spPr/>
        <p:txBody>
          <a:bodyPr/>
          <a:lstStyle/>
          <a:p>
            <a:fld id="{D57F1E4F-1CFF-5643-939E-217C01CDF565}" type="slidenum">
              <a:rPr lang="en-US" sz="1600" smtClean="0"/>
              <a:pPr/>
              <a:t>13</a:t>
            </a:fld>
            <a:endParaRPr lang="en-US" sz="1600" dirty="0"/>
          </a:p>
        </p:txBody>
      </p:sp>
    </p:spTree>
    <p:extLst>
      <p:ext uri="{BB962C8B-B14F-4D97-AF65-F5344CB8AC3E}">
        <p14:creationId xmlns:p14="http://schemas.microsoft.com/office/powerpoint/2010/main" val="22384314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02920"/>
            <a:ext cx="10405872" cy="722376"/>
          </a:xfrm>
        </p:spPr>
        <p:txBody>
          <a:bodyPr anchor="t" anchorCtr="0">
            <a:normAutofit/>
          </a:bodyPr>
          <a:lstStyle/>
          <a:p>
            <a:r>
              <a:rPr lang="en-US" sz="3200" dirty="0"/>
              <a:t>Airport Inherent Risk Assessment</a:t>
            </a:r>
          </a:p>
        </p:txBody>
      </p:sp>
      <p:pic>
        <p:nvPicPr>
          <p:cNvPr id="4" name="Content Placeholder 3"/>
          <p:cNvPicPr>
            <a:picLocks noGrp="1" noChangeAspect="1"/>
          </p:cNvPicPr>
          <p:nvPr>
            <p:ph idx="1"/>
          </p:nvPr>
        </p:nvPicPr>
        <p:blipFill>
          <a:blip r:embed="rId3"/>
          <a:stretch>
            <a:fillRect/>
          </a:stretch>
        </p:blipFill>
        <p:spPr>
          <a:xfrm>
            <a:off x="1956331" y="1235404"/>
            <a:ext cx="8266175" cy="5166360"/>
          </a:xfrm>
          <a:prstGeom prst="rect">
            <a:avLst/>
          </a:prstGeom>
        </p:spPr>
      </p:pic>
      <p:sp>
        <p:nvSpPr>
          <p:cNvPr id="3" name="Slide Number Placeholder 2">
            <a:extLst>
              <a:ext uri="{FF2B5EF4-FFF2-40B4-BE49-F238E27FC236}">
                <a16:creationId xmlns="" xmlns:a16="http://schemas.microsoft.com/office/drawing/2014/main" id="{063A05A3-3731-47EB-A4A9-DBB918BB2F5A}"/>
              </a:ext>
            </a:extLst>
          </p:cNvPr>
          <p:cNvSpPr>
            <a:spLocks noGrp="1"/>
          </p:cNvSpPr>
          <p:nvPr>
            <p:ph type="sldNum" sz="quarter" idx="12"/>
          </p:nvPr>
        </p:nvSpPr>
        <p:spPr/>
        <p:txBody>
          <a:bodyPr/>
          <a:lstStyle/>
          <a:p>
            <a:fld id="{D57F1E4F-1CFF-5643-939E-217C01CDF565}" type="slidenum">
              <a:rPr lang="en-US" sz="1600" smtClean="0"/>
              <a:pPr/>
              <a:t>14</a:t>
            </a:fld>
            <a:endParaRPr lang="en-US" sz="1600" dirty="0"/>
          </a:p>
        </p:txBody>
      </p:sp>
    </p:spTree>
    <p:extLst>
      <p:ext uri="{BB962C8B-B14F-4D97-AF65-F5344CB8AC3E}">
        <p14:creationId xmlns:p14="http://schemas.microsoft.com/office/powerpoint/2010/main" val="16854115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02920"/>
            <a:ext cx="10405872" cy="722376"/>
          </a:xfrm>
        </p:spPr>
        <p:txBody>
          <a:bodyPr anchor="t" anchorCtr="0">
            <a:normAutofit/>
          </a:bodyPr>
          <a:lstStyle/>
          <a:p>
            <a:r>
              <a:rPr lang="en-US" sz="3200" dirty="0"/>
              <a:t>Risk Assessment Reporting</a:t>
            </a:r>
          </a:p>
        </p:txBody>
      </p:sp>
      <p:pic>
        <p:nvPicPr>
          <p:cNvPr id="4" name="Content Placeholder 3"/>
          <p:cNvPicPr>
            <a:picLocks noGrp="1" noChangeAspect="1"/>
          </p:cNvPicPr>
          <p:nvPr>
            <p:ph idx="1"/>
          </p:nvPr>
        </p:nvPicPr>
        <p:blipFill>
          <a:blip r:embed="rId3"/>
          <a:stretch>
            <a:fillRect/>
          </a:stretch>
        </p:blipFill>
        <p:spPr>
          <a:xfrm>
            <a:off x="1955257" y="1234661"/>
            <a:ext cx="8270058" cy="5168787"/>
          </a:xfrm>
          <a:prstGeom prst="rect">
            <a:avLst/>
          </a:prstGeom>
        </p:spPr>
      </p:pic>
      <p:sp>
        <p:nvSpPr>
          <p:cNvPr id="3" name="Slide Number Placeholder 2">
            <a:extLst>
              <a:ext uri="{FF2B5EF4-FFF2-40B4-BE49-F238E27FC236}">
                <a16:creationId xmlns="" xmlns:a16="http://schemas.microsoft.com/office/drawing/2014/main" id="{A8FF77B5-F659-4E18-AE12-9FF07D2324B4}"/>
              </a:ext>
            </a:extLst>
          </p:cNvPr>
          <p:cNvSpPr>
            <a:spLocks noGrp="1"/>
          </p:cNvSpPr>
          <p:nvPr>
            <p:ph type="sldNum" sz="quarter" idx="12"/>
          </p:nvPr>
        </p:nvSpPr>
        <p:spPr/>
        <p:txBody>
          <a:bodyPr/>
          <a:lstStyle/>
          <a:p>
            <a:fld id="{D57F1E4F-1CFF-5643-939E-217C01CDF565}" type="slidenum">
              <a:rPr lang="en-US" sz="1600" smtClean="0"/>
              <a:pPr/>
              <a:t>15</a:t>
            </a:fld>
            <a:endParaRPr lang="en-US" sz="1600" dirty="0"/>
          </a:p>
        </p:txBody>
      </p:sp>
    </p:spTree>
    <p:extLst>
      <p:ext uri="{BB962C8B-B14F-4D97-AF65-F5344CB8AC3E}">
        <p14:creationId xmlns:p14="http://schemas.microsoft.com/office/powerpoint/2010/main" val="9069866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02920"/>
            <a:ext cx="10405872" cy="722376"/>
          </a:xfrm>
        </p:spPr>
        <p:txBody>
          <a:bodyPr anchor="t" anchorCtr="0">
            <a:normAutofit fontScale="90000"/>
          </a:bodyPr>
          <a:lstStyle/>
          <a:p>
            <a:r>
              <a:rPr lang="en-US" dirty="0"/>
              <a:t>Organization of Cybersecurity Program Maturity section</a:t>
            </a:r>
          </a:p>
        </p:txBody>
      </p:sp>
      <p:sp>
        <p:nvSpPr>
          <p:cNvPr id="3" name="Slide Number Placeholder 2">
            <a:extLst>
              <a:ext uri="{FF2B5EF4-FFF2-40B4-BE49-F238E27FC236}">
                <a16:creationId xmlns="" xmlns:a16="http://schemas.microsoft.com/office/drawing/2014/main" id="{D2FE6697-48E7-4EE6-847C-D28964AE5309}"/>
              </a:ext>
            </a:extLst>
          </p:cNvPr>
          <p:cNvSpPr>
            <a:spLocks noGrp="1"/>
          </p:cNvSpPr>
          <p:nvPr>
            <p:ph type="sldNum" sz="quarter" idx="12"/>
          </p:nvPr>
        </p:nvSpPr>
        <p:spPr/>
        <p:txBody>
          <a:bodyPr/>
          <a:lstStyle/>
          <a:p>
            <a:fld id="{D57F1E4F-1CFF-5643-939E-217C01CDF565}" type="slidenum">
              <a:rPr lang="en-US" sz="1600" smtClean="0"/>
              <a:pPr/>
              <a:t>16</a:t>
            </a:fld>
            <a:endParaRPr lang="en-US" sz="1600" dirty="0"/>
          </a:p>
        </p:txBody>
      </p:sp>
      <p:pic>
        <p:nvPicPr>
          <p:cNvPr id="5" name="Picture 4">
            <a:extLst>
              <a:ext uri="{FF2B5EF4-FFF2-40B4-BE49-F238E27FC236}">
                <a16:creationId xmlns="" xmlns:a16="http://schemas.microsoft.com/office/drawing/2014/main" id="{710B983D-B85E-46FC-84A8-BCA50E0ADE50}"/>
              </a:ext>
            </a:extLst>
          </p:cNvPr>
          <p:cNvPicPr>
            <a:picLocks noChangeAspect="1"/>
          </p:cNvPicPr>
          <p:nvPr/>
        </p:nvPicPr>
        <p:blipFill>
          <a:blip r:embed="rId3"/>
          <a:stretch>
            <a:fillRect/>
          </a:stretch>
        </p:blipFill>
        <p:spPr>
          <a:xfrm>
            <a:off x="4646339" y="1422786"/>
            <a:ext cx="6282058" cy="5153588"/>
          </a:xfrm>
          <a:prstGeom prst="rect">
            <a:avLst/>
          </a:prstGeom>
        </p:spPr>
      </p:pic>
    </p:spTree>
    <p:extLst>
      <p:ext uri="{BB962C8B-B14F-4D97-AF65-F5344CB8AC3E}">
        <p14:creationId xmlns:p14="http://schemas.microsoft.com/office/powerpoint/2010/main" val="19417102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02920"/>
            <a:ext cx="10817352" cy="722376"/>
          </a:xfrm>
        </p:spPr>
        <p:txBody>
          <a:bodyPr anchor="t" anchorCtr="0">
            <a:normAutofit fontScale="90000"/>
          </a:bodyPr>
          <a:lstStyle/>
          <a:p>
            <a:r>
              <a:rPr lang="en-US" dirty="0"/>
              <a:t>Cybersecurity Program Maturity Assessment</a:t>
            </a:r>
          </a:p>
        </p:txBody>
      </p:sp>
      <p:pic>
        <p:nvPicPr>
          <p:cNvPr id="4" name="Content Placeholder 3"/>
          <p:cNvPicPr>
            <a:picLocks noGrp="1" noChangeAspect="1"/>
          </p:cNvPicPr>
          <p:nvPr>
            <p:ph idx="1"/>
          </p:nvPr>
        </p:nvPicPr>
        <p:blipFill>
          <a:blip r:embed="rId3"/>
          <a:stretch>
            <a:fillRect/>
          </a:stretch>
        </p:blipFill>
        <p:spPr>
          <a:xfrm>
            <a:off x="1966859" y="1234322"/>
            <a:ext cx="8277070" cy="5166360"/>
          </a:xfrm>
          <a:prstGeom prst="rect">
            <a:avLst/>
          </a:prstGeom>
        </p:spPr>
      </p:pic>
      <p:sp>
        <p:nvSpPr>
          <p:cNvPr id="3" name="Slide Number Placeholder 2">
            <a:extLst>
              <a:ext uri="{FF2B5EF4-FFF2-40B4-BE49-F238E27FC236}">
                <a16:creationId xmlns="" xmlns:a16="http://schemas.microsoft.com/office/drawing/2014/main" id="{06C4841A-01A6-4B63-8720-256DE9904B2D}"/>
              </a:ext>
            </a:extLst>
          </p:cNvPr>
          <p:cNvSpPr>
            <a:spLocks noGrp="1"/>
          </p:cNvSpPr>
          <p:nvPr>
            <p:ph type="sldNum" sz="quarter" idx="12"/>
          </p:nvPr>
        </p:nvSpPr>
        <p:spPr/>
        <p:txBody>
          <a:bodyPr/>
          <a:lstStyle/>
          <a:p>
            <a:fld id="{D57F1E4F-1CFF-5643-939E-217C01CDF565}" type="slidenum">
              <a:rPr lang="en-US" sz="1600" smtClean="0"/>
              <a:pPr/>
              <a:t>17</a:t>
            </a:fld>
            <a:endParaRPr lang="en-US" sz="1600" dirty="0"/>
          </a:p>
        </p:txBody>
      </p:sp>
    </p:spTree>
    <p:extLst>
      <p:ext uri="{BB962C8B-B14F-4D97-AF65-F5344CB8AC3E}">
        <p14:creationId xmlns:p14="http://schemas.microsoft.com/office/powerpoint/2010/main" val="934701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02920"/>
            <a:ext cx="10817352" cy="722376"/>
          </a:xfrm>
        </p:spPr>
        <p:txBody>
          <a:bodyPr anchor="t" anchorCtr="0">
            <a:normAutofit fontScale="90000"/>
          </a:bodyPr>
          <a:lstStyle/>
          <a:p>
            <a:r>
              <a:rPr lang="en-US" dirty="0"/>
              <a:t>Cybersecurity Program Maturity Assessment</a:t>
            </a:r>
          </a:p>
        </p:txBody>
      </p:sp>
      <p:pic>
        <p:nvPicPr>
          <p:cNvPr id="4" name="Content Placeholder 3"/>
          <p:cNvPicPr>
            <a:picLocks noGrp="1" noChangeAspect="1"/>
          </p:cNvPicPr>
          <p:nvPr>
            <p:ph idx="1"/>
          </p:nvPr>
        </p:nvPicPr>
        <p:blipFill>
          <a:blip r:embed="rId3"/>
          <a:stretch>
            <a:fillRect/>
          </a:stretch>
        </p:blipFill>
        <p:spPr>
          <a:xfrm>
            <a:off x="1955941" y="1232455"/>
            <a:ext cx="8303574" cy="5166360"/>
          </a:xfrm>
          <a:prstGeom prst="rect">
            <a:avLst/>
          </a:prstGeom>
        </p:spPr>
      </p:pic>
      <p:sp>
        <p:nvSpPr>
          <p:cNvPr id="3" name="Arrow: Left 2"/>
          <p:cNvSpPr/>
          <p:nvPr/>
        </p:nvSpPr>
        <p:spPr>
          <a:xfrm>
            <a:off x="8918323" y="2375260"/>
            <a:ext cx="555812" cy="206188"/>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lide Number Placeholder 4">
            <a:extLst>
              <a:ext uri="{FF2B5EF4-FFF2-40B4-BE49-F238E27FC236}">
                <a16:creationId xmlns="" xmlns:a16="http://schemas.microsoft.com/office/drawing/2014/main" id="{819E7482-577E-4FBF-856C-B3D02B06317E}"/>
              </a:ext>
            </a:extLst>
          </p:cNvPr>
          <p:cNvSpPr>
            <a:spLocks noGrp="1"/>
          </p:cNvSpPr>
          <p:nvPr>
            <p:ph type="sldNum" sz="quarter" idx="12"/>
          </p:nvPr>
        </p:nvSpPr>
        <p:spPr/>
        <p:txBody>
          <a:bodyPr/>
          <a:lstStyle/>
          <a:p>
            <a:fld id="{D57F1E4F-1CFF-5643-939E-217C01CDF565}" type="slidenum">
              <a:rPr lang="en-US" sz="1600" smtClean="0"/>
              <a:pPr/>
              <a:t>18</a:t>
            </a:fld>
            <a:endParaRPr lang="en-US" sz="1600" dirty="0"/>
          </a:p>
        </p:txBody>
      </p:sp>
    </p:spTree>
    <p:extLst>
      <p:ext uri="{BB962C8B-B14F-4D97-AF65-F5344CB8AC3E}">
        <p14:creationId xmlns:p14="http://schemas.microsoft.com/office/powerpoint/2010/main" val="18450691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02920"/>
            <a:ext cx="10817352" cy="722376"/>
          </a:xfrm>
        </p:spPr>
        <p:txBody>
          <a:bodyPr anchor="t" anchorCtr="0">
            <a:normAutofit/>
          </a:bodyPr>
          <a:lstStyle/>
          <a:p>
            <a:r>
              <a:rPr lang="en-US" sz="3200" dirty="0"/>
              <a:t>Glossary of cybersecurity terms</a:t>
            </a:r>
          </a:p>
        </p:txBody>
      </p:sp>
      <p:pic>
        <p:nvPicPr>
          <p:cNvPr id="4" name="Content Placeholder 3"/>
          <p:cNvPicPr>
            <a:picLocks noGrp="1" noChangeAspect="1"/>
          </p:cNvPicPr>
          <p:nvPr>
            <p:ph idx="1"/>
          </p:nvPr>
        </p:nvPicPr>
        <p:blipFill>
          <a:blip r:embed="rId3"/>
          <a:stretch>
            <a:fillRect/>
          </a:stretch>
        </p:blipFill>
        <p:spPr>
          <a:xfrm>
            <a:off x="1967013" y="1232792"/>
            <a:ext cx="8266174" cy="5166360"/>
          </a:xfrm>
          <a:prstGeom prst="rect">
            <a:avLst/>
          </a:prstGeom>
        </p:spPr>
      </p:pic>
      <p:sp>
        <p:nvSpPr>
          <p:cNvPr id="3" name="Slide Number Placeholder 2">
            <a:extLst>
              <a:ext uri="{FF2B5EF4-FFF2-40B4-BE49-F238E27FC236}">
                <a16:creationId xmlns="" xmlns:a16="http://schemas.microsoft.com/office/drawing/2014/main" id="{DB0CC958-952D-4706-AE43-A9B5BA225C8C}"/>
              </a:ext>
            </a:extLst>
          </p:cNvPr>
          <p:cNvSpPr>
            <a:spLocks noGrp="1"/>
          </p:cNvSpPr>
          <p:nvPr>
            <p:ph type="sldNum" sz="quarter" idx="12"/>
          </p:nvPr>
        </p:nvSpPr>
        <p:spPr/>
        <p:txBody>
          <a:bodyPr/>
          <a:lstStyle/>
          <a:p>
            <a:fld id="{D57F1E4F-1CFF-5643-939E-217C01CDF565}" type="slidenum">
              <a:rPr lang="en-US" sz="1600" smtClean="0"/>
              <a:pPr/>
              <a:t>19</a:t>
            </a:fld>
            <a:endParaRPr lang="en-US" sz="1600" dirty="0"/>
          </a:p>
        </p:txBody>
      </p:sp>
    </p:spTree>
    <p:extLst>
      <p:ext uri="{BB962C8B-B14F-4D97-AF65-F5344CB8AC3E}">
        <p14:creationId xmlns:p14="http://schemas.microsoft.com/office/powerpoint/2010/main" val="31805154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498427"/>
            <a:ext cx="10821232" cy="720773"/>
          </a:xfrm>
        </p:spPr>
        <p:txBody>
          <a:bodyPr anchor="t" anchorCtr="0">
            <a:normAutofit/>
          </a:bodyPr>
          <a:lstStyle/>
          <a:p>
            <a:r>
              <a:rPr lang="en-US" sz="3200" dirty="0"/>
              <a:t>Purpose of the project</a:t>
            </a:r>
          </a:p>
        </p:txBody>
      </p:sp>
      <p:sp>
        <p:nvSpPr>
          <p:cNvPr id="3" name="Content Placeholder 2"/>
          <p:cNvSpPr>
            <a:spLocks noGrp="1"/>
          </p:cNvSpPr>
          <p:nvPr>
            <p:ph idx="1"/>
          </p:nvPr>
        </p:nvSpPr>
        <p:spPr>
          <a:xfrm>
            <a:off x="684211" y="1444979"/>
            <a:ext cx="10821233" cy="4854222"/>
          </a:xfrm>
        </p:spPr>
        <p:txBody>
          <a:bodyPr anchor="t">
            <a:normAutofit/>
          </a:bodyPr>
          <a:lstStyle/>
          <a:p>
            <a:pPr marL="0" indent="0">
              <a:buNone/>
            </a:pPr>
            <a:r>
              <a:rPr lang="en-US" sz="2600" dirty="0" smtClean="0">
                <a:solidFill>
                  <a:schemeClr val="tx1"/>
                </a:solidFill>
              </a:rPr>
              <a:t>PARAS 0007 Quick Guide for Airport Cybersecurity: Twofold purpose</a:t>
            </a:r>
          </a:p>
          <a:p>
            <a:pPr marL="569913">
              <a:buFont typeface="Arial" panose="020B0604020202020204" pitchFamily="34" charset="0"/>
              <a:buChar char="•"/>
            </a:pPr>
            <a:r>
              <a:rPr lang="en-US" sz="2200" dirty="0" smtClean="0">
                <a:solidFill>
                  <a:schemeClr val="tx1"/>
                </a:solidFill>
              </a:rPr>
              <a:t>Produce </a:t>
            </a:r>
            <a:r>
              <a:rPr lang="en-US" sz="2200" dirty="0">
                <a:solidFill>
                  <a:schemeClr val="tx1"/>
                </a:solidFill>
              </a:rPr>
              <a:t>Cybersecurity Quick Guide document to help airport managers understand and address cybersecurity </a:t>
            </a:r>
            <a:r>
              <a:rPr lang="en-US" sz="2200" dirty="0" smtClean="0">
                <a:solidFill>
                  <a:schemeClr val="tx1"/>
                </a:solidFill>
              </a:rPr>
              <a:t>issues</a:t>
            </a:r>
          </a:p>
          <a:p>
            <a:pPr marL="569913">
              <a:buFont typeface="Arial" panose="020B0604020202020204" pitchFamily="34" charset="0"/>
              <a:buChar char="•"/>
            </a:pPr>
            <a:r>
              <a:rPr lang="en-US" sz="2200" dirty="0">
                <a:solidFill>
                  <a:schemeClr val="tx1"/>
                </a:solidFill>
              </a:rPr>
              <a:t>Develop and implement an easy-to-use tool to help airports of any size determine their level of risk to cyber attack and evaluate the maturity of their current cybersecurity efforts</a:t>
            </a:r>
          </a:p>
          <a:p>
            <a:pPr>
              <a:buFont typeface="Arial" panose="020B0604020202020204" pitchFamily="34" charset="0"/>
              <a:buChar char="•"/>
            </a:pPr>
            <a:endParaRPr lang="en-US" sz="2600" dirty="0">
              <a:solidFill>
                <a:schemeClr val="tx1"/>
              </a:solidFill>
            </a:endParaRPr>
          </a:p>
          <a:p>
            <a:pPr marL="0" indent="0">
              <a:buNone/>
            </a:pPr>
            <a:endParaRPr lang="en-US" sz="3600" dirty="0" smtClean="0">
              <a:solidFill>
                <a:schemeClr val="tx1"/>
              </a:solidFill>
            </a:endParaRPr>
          </a:p>
          <a:p>
            <a:pPr lvl="1">
              <a:buFont typeface="Arial" panose="020B0604020202020204" pitchFamily="34" charset="0"/>
              <a:buChar char="•"/>
            </a:pPr>
            <a:endParaRPr lang="en-US" dirty="0">
              <a:solidFill>
                <a:schemeClr val="tx1"/>
              </a:solidFill>
            </a:endParaRPr>
          </a:p>
        </p:txBody>
      </p:sp>
      <p:sp>
        <p:nvSpPr>
          <p:cNvPr id="4" name="Slide Number Placeholder 3">
            <a:extLst>
              <a:ext uri="{FF2B5EF4-FFF2-40B4-BE49-F238E27FC236}">
                <a16:creationId xmlns="" xmlns:a16="http://schemas.microsoft.com/office/drawing/2014/main" id="{243FD17D-283F-420A-B3B8-3DBE25C51E36}"/>
              </a:ext>
            </a:extLst>
          </p:cNvPr>
          <p:cNvSpPr>
            <a:spLocks noGrp="1"/>
          </p:cNvSpPr>
          <p:nvPr>
            <p:ph type="sldNum" sz="quarter" idx="12"/>
          </p:nvPr>
        </p:nvSpPr>
        <p:spPr/>
        <p:txBody>
          <a:bodyPr/>
          <a:lstStyle/>
          <a:p>
            <a:fld id="{D57F1E4F-1CFF-5643-939E-217C01CDF565}" type="slidenum">
              <a:rPr lang="en-US" sz="1600" smtClean="0"/>
              <a:pPr/>
              <a:t>2</a:t>
            </a:fld>
            <a:endParaRPr lang="en-US" sz="1600" dirty="0"/>
          </a:p>
        </p:txBody>
      </p:sp>
    </p:spTree>
    <p:extLst>
      <p:ext uri="{BB962C8B-B14F-4D97-AF65-F5344CB8AC3E}">
        <p14:creationId xmlns:p14="http://schemas.microsoft.com/office/powerpoint/2010/main" val="18868790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02920"/>
            <a:ext cx="10817352" cy="722376"/>
          </a:xfrm>
        </p:spPr>
        <p:txBody>
          <a:bodyPr anchor="t" anchorCtr="0">
            <a:normAutofit/>
          </a:bodyPr>
          <a:lstStyle/>
          <a:p>
            <a:r>
              <a:rPr lang="en-US" sz="3200" dirty="0"/>
              <a:t>Program Maturity Reporting</a:t>
            </a:r>
          </a:p>
        </p:txBody>
      </p:sp>
      <p:pic>
        <p:nvPicPr>
          <p:cNvPr id="4" name="Content Placeholder 3"/>
          <p:cNvPicPr>
            <a:picLocks noGrp="1" noChangeAspect="1"/>
          </p:cNvPicPr>
          <p:nvPr>
            <p:ph idx="1"/>
          </p:nvPr>
        </p:nvPicPr>
        <p:blipFill>
          <a:blip r:embed="rId3"/>
          <a:stretch>
            <a:fillRect/>
          </a:stretch>
        </p:blipFill>
        <p:spPr>
          <a:xfrm>
            <a:off x="1956100" y="1227803"/>
            <a:ext cx="8266175" cy="5166360"/>
          </a:xfrm>
          <a:prstGeom prst="rect">
            <a:avLst/>
          </a:prstGeom>
        </p:spPr>
      </p:pic>
      <p:sp>
        <p:nvSpPr>
          <p:cNvPr id="3" name="Slide Number Placeholder 2">
            <a:extLst>
              <a:ext uri="{FF2B5EF4-FFF2-40B4-BE49-F238E27FC236}">
                <a16:creationId xmlns="" xmlns:a16="http://schemas.microsoft.com/office/drawing/2014/main" id="{F5B8F2A7-CCFC-4FC8-A0CD-596EC50B811E}"/>
              </a:ext>
            </a:extLst>
          </p:cNvPr>
          <p:cNvSpPr>
            <a:spLocks noGrp="1"/>
          </p:cNvSpPr>
          <p:nvPr>
            <p:ph type="sldNum" sz="quarter" idx="12"/>
          </p:nvPr>
        </p:nvSpPr>
        <p:spPr/>
        <p:txBody>
          <a:bodyPr/>
          <a:lstStyle/>
          <a:p>
            <a:fld id="{D57F1E4F-1CFF-5643-939E-217C01CDF565}" type="slidenum">
              <a:rPr lang="en-US" sz="1600" smtClean="0"/>
              <a:pPr/>
              <a:t>20</a:t>
            </a:fld>
            <a:endParaRPr lang="en-US" sz="1600" dirty="0"/>
          </a:p>
        </p:txBody>
      </p:sp>
    </p:spTree>
    <p:extLst>
      <p:ext uri="{BB962C8B-B14F-4D97-AF65-F5344CB8AC3E}">
        <p14:creationId xmlns:p14="http://schemas.microsoft.com/office/powerpoint/2010/main" val="22300382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02920"/>
            <a:ext cx="10817352" cy="722376"/>
          </a:xfrm>
        </p:spPr>
        <p:txBody>
          <a:bodyPr anchor="t" anchorCtr="0">
            <a:normAutofit/>
          </a:bodyPr>
          <a:lstStyle/>
          <a:p>
            <a:r>
              <a:rPr lang="en-US" sz="3200" dirty="0"/>
              <a:t>Recommendations for </a:t>
            </a:r>
            <a:r>
              <a:rPr lang="en-US" sz="3200" dirty="0" smtClean="0"/>
              <a:t>Improvement</a:t>
            </a:r>
            <a:endParaRPr lang="en-US" sz="3200" dirty="0"/>
          </a:p>
        </p:txBody>
      </p:sp>
      <p:pic>
        <p:nvPicPr>
          <p:cNvPr id="4" name="Content Placeholder 3"/>
          <p:cNvPicPr>
            <a:picLocks noGrp="1" noChangeAspect="1"/>
          </p:cNvPicPr>
          <p:nvPr>
            <p:ph idx="1"/>
          </p:nvPr>
        </p:nvPicPr>
        <p:blipFill>
          <a:blip r:embed="rId3"/>
          <a:stretch>
            <a:fillRect/>
          </a:stretch>
        </p:blipFill>
        <p:spPr>
          <a:xfrm>
            <a:off x="1955319" y="1237473"/>
            <a:ext cx="8266174" cy="5166360"/>
          </a:xfrm>
          <a:prstGeom prst="rect">
            <a:avLst/>
          </a:prstGeom>
        </p:spPr>
      </p:pic>
      <p:sp>
        <p:nvSpPr>
          <p:cNvPr id="3" name="Slide Number Placeholder 2">
            <a:extLst>
              <a:ext uri="{FF2B5EF4-FFF2-40B4-BE49-F238E27FC236}">
                <a16:creationId xmlns="" xmlns:a16="http://schemas.microsoft.com/office/drawing/2014/main" id="{CC56BA06-D612-43B2-97B1-00E14AA931CC}"/>
              </a:ext>
            </a:extLst>
          </p:cNvPr>
          <p:cNvSpPr>
            <a:spLocks noGrp="1"/>
          </p:cNvSpPr>
          <p:nvPr>
            <p:ph type="sldNum" sz="quarter" idx="12"/>
          </p:nvPr>
        </p:nvSpPr>
        <p:spPr/>
        <p:txBody>
          <a:bodyPr/>
          <a:lstStyle/>
          <a:p>
            <a:fld id="{D57F1E4F-1CFF-5643-939E-217C01CDF565}" type="slidenum">
              <a:rPr lang="en-US" sz="1600" smtClean="0"/>
              <a:pPr/>
              <a:t>21</a:t>
            </a:fld>
            <a:endParaRPr lang="en-US" sz="1600" dirty="0"/>
          </a:p>
        </p:txBody>
      </p:sp>
    </p:spTree>
    <p:extLst>
      <p:ext uri="{BB962C8B-B14F-4D97-AF65-F5344CB8AC3E}">
        <p14:creationId xmlns:p14="http://schemas.microsoft.com/office/powerpoint/2010/main" val="16567350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02920"/>
            <a:ext cx="10817352" cy="722376"/>
          </a:xfrm>
        </p:spPr>
        <p:txBody>
          <a:bodyPr anchor="t" anchorCtr="0">
            <a:normAutofit/>
          </a:bodyPr>
          <a:lstStyle/>
          <a:p>
            <a:r>
              <a:rPr lang="en-US" sz="3200" dirty="0" smtClean="0"/>
              <a:t>Using Quick </a:t>
            </a:r>
            <a:r>
              <a:rPr lang="en-US" sz="3200" dirty="0"/>
              <a:t>Guide Document </a:t>
            </a:r>
            <a:r>
              <a:rPr lang="en-US" sz="3200" dirty="0" smtClean="0"/>
              <a:t>&amp; Tool</a:t>
            </a:r>
            <a:endParaRPr lang="en-US" sz="3200" dirty="0"/>
          </a:p>
        </p:txBody>
      </p:sp>
      <p:sp>
        <p:nvSpPr>
          <p:cNvPr id="3" name="Content Placeholder 2"/>
          <p:cNvSpPr>
            <a:spLocks noGrp="1"/>
          </p:cNvSpPr>
          <p:nvPr>
            <p:ph idx="1"/>
          </p:nvPr>
        </p:nvSpPr>
        <p:spPr>
          <a:xfrm>
            <a:off x="684212" y="1444752"/>
            <a:ext cx="10817352" cy="4855464"/>
          </a:xfrm>
        </p:spPr>
        <p:txBody>
          <a:bodyPr anchor="t">
            <a:normAutofit/>
          </a:bodyPr>
          <a:lstStyle/>
          <a:p>
            <a:pPr>
              <a:buFont typeface="Arial" panose="020B0604020202020204" pitchFamily="34" charset="0"/>
              <a:buChar char="•"/>
            </a:pPr>
            <a:r>
              <a:rPr lang="en-US" sz="2600" dirty="0">
                <a:solidFill>
                  <a:schemeClr val="tx1"/>
                </a:solidFill>
              </a:rPr>
              <a:t>Read the Quick Guide and familiarize yourself with the Assessment Tool</a:t>
            </a:r>
          </a:p>
          <a:p>
            <a:pPr>
              <a:buFont typeface="Arial" panose="020B0604020202020204" pitchFamily="34" charset="0"/>
              <a:buChar char="•"/>
            </a:pPr>
            <a:r>
              <a:rPr lang="en-US" sz="2600" dirty="0">
                <a:solidFill>
                  <a:schemeClr val="tx1"/>
                </a:solidFill>
              </a:rPr>
              <a:t>Airport CEO/Director material in Section 2 and </a:t>
            </a:r>
            <a:r>
              <a:rPr lang="en-US" sz="2600" dirty="0" smtClean="0">
                <a:solidFill>
                  <a:schemeClr val="tx1"/>
                </a:solidFill>
              </a:rPr>
              <a:t>Appendixes C </a:t>
            </a:r>
            <a:r>
              <a:rPr lang="en-US" sz="2600" dirty="0">
                <a:solidFill>
                  <a:schemeClr val="tx1"/>
                </a:solidFill>
              </a:rPr>
              <a:t>&amp; E of the Quick Guide will help senior </a:t>
            </a:r>
            <a:r>
              <a:rPr lang="en-US" sz="2600" dirty="0" smtClean="0">
                <a:solidFill>
                  <a:schemeClr val="tx1"/>
                </a:solidFill>
              </a:rPr>
              <a:t>executives </a:t>
            </a:r>
            <a:r>
              <a:rPr lang="en-US" sz="2600" dirty="0">
                <a:solidFill>
                  <a:schemeClr val="tx1"/>
                </a:solidFill>
              </a:rPr>
              <a:t>focus their questions </a:t>
            </a:r>
          </a:p>
          <a:p>
            <a:pPr>
              <a:buFont typeface="Arial" panose="020B0604020202020204" pitchFamily="34" charset="0"/>
              <a:buChar char="•"/>
            </a:pPr>
            <a:r>
              <a:rPr lang="en-US" sz="2600" dirty="0">
                <a:solidFill>
                  <a:schemeClr val="tx1"/>
                </a:solidFill>
              </a:rPr>
              <a:t>Assessment tool </a:t>
            </a:r>
            <a:r>
              <a:rPr lang="en-US" sz="2600" dirty="0" smtClean="0">
                <a:solidFill>
                  <a:schemeClr val="tx1"/>
                </a:solidFill>
              </a:rPr>
              <a:t>is designed </a:t>
            </a:r>
            <a:r>
              <a:rPr lang="en-US" sz="2600" dirty="0">
                <a:solidFill>
                  <a:schemeClr val="tx1"/>
                </a:solidFill>
              </a:rPr>
              <a:t>for </a:t>
            </a:r>
            <a:r>
              <a:rPr lang="en-US" sz="2600" dirty="0" smtClean="0">
                <a:solidFill>
                  <a:schemeClr val="tx1"/>
                </a:solidFill>
              </a:rPr>
              <a:t>airport </a:t>
            </a:r>
            <a:r>
              <a:rPr lang="en-US" sz="2600" dirty="0">
                <a:solidFill>
                  <a:schemeClr val="tx1"/>
                </a:solidFill>
              </a:rPr>
              <a:t>operations and IT team to </a:t>
            </a:r>
            <a:r>
              <a:rPr lang="en-US" sz="2600" dirty="0" smtClean="0">
                <a:solidFill>
                  <a:schemeClr val="tx1"/>
                </a:solidFill>
              </a:rPr>
              <a:t>complete, not </a:t>
            </a:r>
            <a:r>
              <a:rPr lang="en-US" sz="2600" dirty="0">
                <a:solidFill>
                  <a:schemeClr val="tx1"/>
                </a:solidFill>
              </a:rPr>
              <a:t>executives</a:t>
            </a:r>
          </a:p>
          <a:p>
            <a:pPr>
              <a:buFont typeface="Arial" panose="020B0604020202020204" pitchFamily="34" charset="0"/>
              <a:buChar char="•"/>
            </a:pPr>
            <a:endParaRPr lang="en-US" dirty="0">
              <a:solidFill>
                <a:schemeClr val="tx1"/>
              </a:solidFill>
            </a:endParaRPr>
          </a:p>
          <a:p>
            <a:pPr>
              <a:buFont typeface="Arial" panose="020B0604020202020204" pitchFamily="34" charset="0"/>
              <a:buChar char="•"/>
            </a:pPr>
            <a:endParaRPr lang="en-US" dirty="0">
              <a:solidFill>
                <a:schemeClr val="tx1"/>
              </a:solidFill>
            </a:endParaRPr>
          </a:p>
          <a:p>
            <a:pPr marL="0" indent="0">
              <a:buNone/>
            </a:pPr>
            <a:r>
              <a:rPr lang="en-US" dirty="0">
                <a:solidFill>
                  <a:schemeClr val="tx1"/>
                </a:solidFill>
              </a:rPr>
              <a:t>			</a:t>
            </a:r>
          </a:p>
          <a:p>
            <a:pPr lvl="2">
              <a:buFont typeface="Arial" panose="020B0604020202020204" pitchFamily="34" charset="0"/>
              <a:buChar char="•"/>
            </a:pPr>
            <a:endParaRPr lang="en-US" dirty="0">
              <a:solidFill>
                <a:schemeClr val="tx1"/>
              </a:solidFill>
            </a:endParaRPr>
          </a:p>
        </p:txBody>
      </p:sp>
      <p:sp>
        <p:nvSpPr>
          <p:cNvPr id="4" name="Slide Number Placeholder 3">
            <a:extLst>
              <a:ext uri="{FF2B5EF4-FFF2-40B4-BE49-F238E27FC236}">
                <a16:creationId xmlns="" xmlns:a16="http://schemas.microsoft.com/office/drawing/2014/main" id="{40884E45-0CA6-4AA1-9DD1-A36EE99D9717}"/>
              </a:ext>
            </a:extLst>
          </p:cNvPr>
          <p:cNvSpPr>
            <a:spLocks noGrp="1"/>
          </p:cNvSpPr>
          <p:nvPr>
            <p:ph type="sldNum" sz="quarter" idx="12"/>
          </p:nvPr>
        </p:nvSpPr>
        <p:spPr/>
        <p:txBody>
          <a:bodyPr/>
          <a:lstStyle/>
          <a:p>
            <a:fld id="{D57F1E4F-1CFF-5643-939E-217C01CDF565}" type="slidenum">
              <a:rPr lang="en-US" sz="1600" smtClean="0"/>
              <a:pPr/>
              <a:t>22</a:t>
            </a:fld>
            <a:endParaRPr lang="en-US" sz="1600" dirty="0"/>
          </a:p>
        </p:txBody>
      </p:sp>
    </p:spTree>
    <p:extLst>
      <p:ext uri="{BB962C8B-B14F-4D97-AF65-F5344CB8AC3E}">
        <p14:creationId xmlns:p14="http://schemas.microsoft.com/office/powerpoint/2010/main" val="1861463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02920"/>
            <a:ext cx="10817352" cy="722376"/>
          </a:xfrm>
        </p:spPr>
        <p:txBody>
          <a:bodyPr anchor="t" anchorCtr="0">
            <a:normAutofit/>
          </a:bodyPr>
          <a:lstStyle/>
          <a:p>
            <a:r>
              <a:rPr lang="en-US" sz="3200" dirty="0" smtClean="0"/>
              <a:t>Using Quick </a:t>
            </a:r>
            <a:r>
              <a:rPr lang="en-US" sz="3200" dirty="0"/>
              <a:t>Guide Document </a:t>
            </a:r>
            <a:r>
              <a:rPr lang="en-US" sz="3200" dirty="0" smtClean="0"/>
              <a:t>&amp; Tool</a:t>
            </a:r>
            <a:r>
              <a:rPr lang="en-US" sz="3200" cap="none" dirty="0" smtClean="0"/>
              <a:t> continued</a:t>
            </a:r>
            <a:endParaRPr lang="en-US" sz="3200" dirty="0"/>
          </a:p>
        </p:txBody>
      </p:sp>
      <p:sp>
        <p:nvSpPr>
          <p:cNvPr id="3" name="Content Placeholder 2"/>
          <p:cNvSpPr>
            <a:spLocks noGrp="1"/>
          </p:cNvSpPr>
          <p:nvPr>
            <p:ph idx="1"/>
          </p:nvPr>
        </p:nvSpPr>
        <p:spPr>
          <a:xfrm>
            <a:off x="684212" y="1444752"/>
            <a:ext cx="10817352" cy="4855464"/>
          </a:xfrm>
        </p:spPr>
        <p:txBody>
          <a:bodyPr anchor="t">
            <a:normAutofit fontScale="85000" lnSpcReduction="20000"/>
          </a:bodyPr>
          <a:lstStyle/>
          <a:p>
            <a:pPr>
              <a:buFont typeface="Arial" panose="020B0604020202020204" pitchFamily="34" charset="0"/>
              <a:buChar char="•"/>
            </a:pPr>
            <a:r>
              <a:rPr lang="en-US" sz="3100" dirty="0" smtClean="0">
                <a:solidFill>
                  <a:schemeClr val="tx1"/>
                </a:solidFill>
              </a:rPr>
              <a:t>Spend </a:t>
            </a:r>
            <a:r>
              <a:rPr lang="en-US" sz="3100" dirty="0">
                <a:solidFill>
                  <a:schemeClr val="tx1"/>
                </a:solidFill>
              </a:rPr>
              <a:t>some time up front to gather data </a:t>
            </a:r>
            <a:r>
              <a:rPr lang="en-US" sz="3100" dirty="0" smtClean="0">
                <a:solidFill>
                  <a:schemeClr val="tx1"/>
                </a:solidFill>
              </a:rPr>
              <a:t>to </a:t>
            </a:r>
            <a:r>
              <a:rPr lang="en-US" sz="3100" dirty="0">
                <a:solidFill>
                  <a:schemeClr val="tx1"/>
                </a:solidFill>
              </a:rPr>
              <a:t>make filling out the tool quicker and easier</a:t>
            </a:r>
          </a:p>
          <a:p>
            <a:pPr>
              <a:buFont typeface="Arial" panose="020B0604020202020204" pitchFamily="34" charset="0"/>
              <a:buChar char="•"/>
            </a:pPr>
            <a:r>
              <a:rPr lang="en-US" sz="3100" dirty="0">
                <a:solidFill>
                  <a:schemeClr val="tx1"/>
                </a:solidFill>
              </a:rPr>
              <a:t>The exact process is up to you </a:t>
            </a:r>
          </a:p>
          <a:p>
            <a:pPr lvl="1">
              <a:buFont typeface="Arial" panose="020B0604020202020204" pitchFamily="34" charset="0"/>
              <a:buChar char="•"/>
            </a:pPr>
            <a:r>
              <a:rPr lang="en-US" sz="2600" dirty="0">
                <a:solidFill>
                  <a:schemeClr val="tx1"/>
                </a:solidFill>
              </a:rPr>
              <a:t>Divide </a:t>
            </a:r>
            <a:r>
              <a:rPr lang="en-US" sz="2600" dirty="0" smtClean="0">
                <a:solidFill>
                  <a:schemeClr val="tx1"/>
                </a:solidFill>
              </a:rPr>
              <a:t>the </a:t>
            </a:r>
            <a:r>
              <a:rPr lang="en-US" sz="2600" dirty="0">
                <a:solidFill>
                  <a:schemeClr val="tx1"/>
                </a:solidFill>
              </a:rPr>
              <a:t>tool into sections and have appropriate staffers </a:t>
            </a:r>
            <a:r>
              <a:rPr lang="en-US" sz="2600" dirty="0" smtClean="0">
                <a:solidFill>
                  <a:schemeClr val="tx1"/>
                </a:solidFill>
              </a:rPr>
              <a:t>complete them</a:t>
            </a:r>
            <a:endParaRPr lang="en-US" sz="2600" dirty="0">
              <a:solidFill>
                <a:schemeClr val="tx1"/>
              </a:solidFill>
            </a:endParaRPr>
          </a:p>
          <a:p>
            <a:pPr lvl="1">
              <a:buFont typeface="Arial" panose="020B0604020202020204" pitchFamily="34" charset="0"/>
              <a:buChar char="•"/>
            </a:pPr>
            <a:r>
              <a:rPr lang="en-US" sz="2600" dirty="0">
                <a:solidFill>
                  <a:schemeClr val="tx1"/>
                </a:solidFill>
              </a:rPr>
              <a:t>Designate one or two people to gather data and </a:t>
            </a:r>
            <a:r>
              <a:rPr lang="en-US" sz="2600" dirty="0" smtClean="0">
                <a:solidFill>
                  <a:schemeClr val="tx1"/>
                </a:solidFill>
              </a:rPr>
              <a:t>complete the </a:t>
            </a:r>
            <a:r>
              <a:rPr lang="en-US" sz="2600" dirty="0">
                <a:solidFill>
                  <a:schemeClr val="tx1"/>
                </a:solidFill>
              </a:rPr>
              <a:t>tool</a:t>
            </a:r>
          </a:p>
          <a:p>
            <a:pPr lvl="1">
              <a:buFont typeface="Arial" panose="020B0604020202020204" pitchFamily="34" charset="0"/>
              <a:buChar char="•"/>
            </a:pPr>
            <a:r>
              <a:rPr lang="en-US" sz="2600" dirty="0">
                <a:solidFill>
                  <a:schemeClr val="tx1"/>
                </a:solidFill>
              </a:rPr>
              <a:t>Complete tool as a group effort of several IT, IT </a:t>
            </a:r>
            <a:r>
              <a:rPr lang="en-US" sz="2600" dirty="0" smtClean="0">
                <a:solidFill>
                  <a:schemeClr val="tx1"/>
                </a:solidFill>
              </a:rPr>
              <a:t>security, </a:t>
            </a:r>
            <a:r>
              <a:rPr lang="en-US" sz="2600" dirty="0">
                <a:solidFill>
                  <a:schemeClr val="tx1"/>
                </a:solidFill>
              </a:rPr>
              <a:t>and airport operations experts</a:t>
            </a:r>
          </a:p>
          <a:p>
            <a:pPr>
              <a:buFont typeface="Arial" panose="020B0604020202020204" pitchFamily="34" charset="0"/>
              <a:buChar char="•"/>
            </a:pPr>
            <a:r>
              <a:rPr lang="en-US" sz="3100" dirty="0">
                <a:solidFill>
                  <a:schemeClr val="tx1"/>
                </a:solidFill>
              </a:rPr>
              <a:t>Use the tool reporting and materials in the Guide document as basis for a hard look at your own cybersecurity risk and program</a:t>
            </a:r>
          </a:p>
          <a:p>
            <a:pPr>
              <a:buFont typeface="Arial" panose="020B0604020202020204" pitchFamily="34" charset="0"/>
              <a:buChar char="•"/>
            </a:pPr>
            <a:endParaRPr lang="en-US" dirty="0">
              <a:solidFill>
                <a:schemeClr val="tx1"/>
              </a:solidFill>
            </a:endParaRPr>
          </a:p>
          <a:p>
            <a:pPr>
              <a:buFont typeface="Arial" panose="020B0604020202020204" pitchFamily="34" charset="0"/>
              <a:buChar char="•"/>
            </a:pPr>
            <a:endParaRPr lang="en-US" dirty="0">
              <a:solidFill>
                <a:schemeClr val="tx1"/>
              </a:solidFill>
            </a:endParaRPr>
          </a:p>
          <a:p>
            <a:pPr marL="0" indent="0">
              <a:buNone/>
            </a:pPr>
            <a:r>
              <a:rPr lang="en-US" dirty="0">
                <a:solidFill>
                  <a:schemeClr val="tx1"/>
                </a:solidFill>
              </a:rPr>
              <a:t>			</a:t>
            </a:r>
          </a:p>
          <a:p>
            <a:pPr lvl="2">
              <a:buFont typeface="Arial" panose="020B0604020202020204" pitchFamily="34" charset="0"/>
              <a:buChar char="•"/>
            </a:pPr>
            <a:endParaRPr lang="en-US" dirty="0">
              <a:solidFill>
                <a:schemeClr val="tx1"/>
              </a:solidFill>
            </a:endParaRPr>
          </a:p>
        </p:txBody>
      </p:sp>
      <p:sp>
        <p:nvSpPr>
          <p:cNvPr id="4" name="Slide Number Placeholder 3">
            <a:extLst>
              <a:ext uri="{FF2B5EF4-FFF2-40B4-BE49-F238E27FC236}">
                <a16:creationId xmlns="" xmlns:a16="http://schemas.microsoft.com/office/drawing/2014/main" id="{40884E45-0CA6-4AA1-9DD1-A36EE99D9717}"/>
              </a:ext>
            </a:extLst>
          </p:cNvPr>
          <p:cNvSpPr>
            <a:spLocks noGrp="1"/>
          </p:cNvSpPr>
          <p:nvPr>
            <p:ph type="sldNum" sz="quarter" idx="12"/>
          </p:nvPr>
        </p:nvSpPr>
        <p:spPr/>
        <p:txBody>
          <a:bodyPr/>
          <a:lstStyle/>
          <a:p>
            <a:fld id="{D57F1E4F-1CFF-5643-939E-217C01CDF565}" type="slidenum">
              <a:rPr lang="en-US" sz="1600" smtClean="0"/>
              <a:pPr/>
              <a:t>23</a:t>
            </a:fld>
            <a:endParaRPr lang="en-US" sz="1600" dirty="0"/>
          </a:p>
        </p:txBody>
      </p:sp>
    </p:spTree>
    <p:extLst>
      <p:ext uri="{BB962C8B-B14F-4D97-AF65-F5344CB8AC3E}">
        <p14:creationId xmlns:p14="http://schemas.microsoft.com/office/powerpoint/2010/main" val="38277694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02920"/>
            <a:ext cx="10817352" cy="722376"/>
          </a:xfrm>
        </p:spPr>
        <p:txBody>
          <a:bodyPr anchor="t" anchorCtr="0">
            <a:normAutofit/>
          </a:bodyPr>
          <a:lstStyle/>
          <a:p>
            <a:r>
              <a:rPr lang="en-US" sz="3200" dirty="0" smtClean="0"/>
              <a:t>wrap </a:t>
            </a:r>
            <a:r>
              <a:rPr lang="en-US" sz="3200" dirty="0"/>
              <a:t>up</a:t>
            </a:r>
          </a:p>
        </p:txBody>
      </p:sp>
      <p:sp>
        <p:nvSpPr>
          <p:cNvPr id="3" name="Content Placeholder 2"/>
          <p:cNvSpPr>
            <a:spLocks noGrp="1"/>
          </p:cNvSpPr>
          <p:nvPr>
            <p:ph idx="1"/>
          </p:nvPr>
        </p:nvSpPr>
        <p:spPr>
          <a:xfrm>
            <a:off x="684212" y="1444752"/>
            <a:ext cx="10817352" cy="4855464"/>
          </a:xfrm>
        </p:spPr>
        <p:txBody>
          <a:bodyPr anchor="t">
            <a:normAutofit/>
          </a:bodyPr>
          <a:lstStyle/>
          <a:p>
            <a:pPr>
              <a:buFont typeface="Arial" panose="020B0604020202020204" pitchFamily="34" charset="0"/>
              <a:buChar char="•"/>
            </a:pPr>
            <a:r>
              <a:rPr lang="en-US" sz="2800" dirty="0" smtClean="0">
                <a:solidFill>
                  <a:schemeClr val="tx1"/>
                </a:solidFill>
              </a:rPr>
              <a:t>Quick </a:t>
            </a:r>
            <a:r>
              <a:rPr lang="en-US" sz="2800" dirty="0">
                <a:solidFill>
                  <a:schemeClr val="tx1"/>
                </a:solidFill>
              </a:rPr>
              <a:t>Guide </a:t>
            </a:r>
            <a:r>
              <a:rPr lang="en-US" sz="2800" dirty="0" smtClean="0">
                <a:solidFill>
                  <a:schemeClr val="tx1"/>
                </a:solidFill>
              </a:rPr>
              <a:t>and </a:t>
            </a:r>
            <a:r>
              <a:rPr lang="en-US" sz="2800" dirty="0">
                <a:solidFill>
                  <a:schemeClr val="tx1"/>
                </a:solidFill>
              </a:rPr>
              <a:t>Cybersecurity Assessment tool </a:t>
            </a:r>
            <a:r>
              <a:rPr lang="en-US" sz="2800" dirty="0" smtClean="0">
                <a:solidFill>
                  <a:schemeClr val="tx1"/>
                </a:solidFill>
              </a:rPr>
              <a:t>were </a:t>
            </a:r>
            <a:r>
              <a:rPr lang="en-US" sz="2800" dirty="0">
                <a:solidFill>
                  <a:schemeClr val="tx1"/>
                </a:solidFill>
              </a:rPr>
              <a:t>developed to be </a:t>
            </a:r>
            <a:r>
              <a:rPr lang="en-US" sz="2800" dirty="0" smtClean="0">
                <a:solidFill>
                  <a:schemeClr val="tx1"/>
                </a:solidFill>
              </a:rPr>
              <a:t>applicable </a:t>
            </a:r>
            <a:r>
              <a:rPr lang="en-US" sz="2800" dirty="0">
                <a:solidFill>
                  <a:schemeClr val="tx1"/>
                </a:solidFill>
              </a:rPr>
              <a:t>to airports of all </a:t>
            </a:r>
            <a:r>
              <a:rPr lang="en-US" sz="2800" dirty="0" smtClean="0">
                <a:solidFill>
                  <a:schemeClr val="tx1"/>
                </a:solidFill>
              </a:rPr>
              <a:t>sizes</a:t>
            </a:r>
          </a:p>
          <a:p>
            <a:pPr>
              <a:buFont typeface="Arial" panose="020B0604020202020204" pitchFamily="34" charset="0"/>
              <a:buChar char="•"/>
            </a:pPr>
            <a:r>
              <a:rPr lang="en-US" sz="2800" dirty="0">
                <a:solidFill>
                  <a:schemeClr val="tx1"/>
                </a:solidFill>
              </a:rPr>
              <a:t>Quick Guide provides cybersecurity program basics, specifics for airport CEO/Directors, and detailed instructions for using the tool</a:t>
            </a:r>
          </a:p>
          <a:p>
            <a:pPr>
              <a:buFont typeface="Arial" panose="020B0604020202020204" pitchFamily="34" charset="0"/>
              <a:buChar char="•"/>
            </a:pPr>
            <a:r>
              <a:rPr lang="en-US" sz="2800" dirty="0">
                <a:solidFill>
                  <a:schemeClr val="tx1"/>
                </a:solidFill>
              </a:rPr>
              <a:t>Cybersecurity Assessment tool allows a small team of airport staff members to quickly develop profiles of the </a:t>
            </a:r>
            <a:r>
              <a:rPr lang="en-US" sz="2800" dirty="0" smtClean="0">
                <a:solidFill>
                  <a:schemeClr val="tx1"/>
                </a:solidFill>
              </a:rPr>
              <a:t>airport’s </a:t>
            </a:r>
            <a:r>
              <a:rPr lang="en-US" sz="2800" dirty="0">
                <a:solidFill>
                  <a:schemeClr val="tx1"/>
                </a:solidFill>
              </a:rPr>
              <a:t>cybersecurity risk and the state of its cybersecurity </a:t>
            </a:r>
            <a:r>
              <a:rPr lang="en-US" sz="2800" dirty="0" smtClean="0">
                <a:solidFill>
                  <a:schemeClr val="tx1"/>
                </a:solidFill>
              </a:rPr>
              <a:t>program</a:t>
            </a:r>
            <a:endParaRPr lang="en-US" sz="2600" dirty="0">
              <a:solidFill>
                <a:schemeClr val="tx1"/>
              </a:solidFill>
            </a:endParaRPr>
          </a:p>
          <a:p>
            <a:pPr>
              <a:buFont typeface="Arial" panose="020B0604020202020204" pitchFamily="34" charset="0"/>
              <a:buChar char="•"/>
            </a:pPr>
            <a:endParaRPr lang="en-US" dirty="0">
              <a:solidFill>
                <a:schemeClr val="tx1"/>
              </a:solidFill>
            </a:endParaRPr>
          </a:p>
          <a:p>
            <a:pPr marL="0" indent="0">
              <a:buNone/>
            </a:pPr>
            <a:r>
              <a:rPr lang="en-US" dirty="0">
                <a:solidFill>
                  <a:schemeClr val="tx1"/>
                </a:solidFill>
              </a:rPr>
              <a:t>			</a:t>
            </a:r>
          </a:p>
          <a:p>
            <a:pPr lvl="2">
              <a:buFont typeface="Arial" panose="020B0604020202020204" pitchFamily="34" charset="0"/>
              <a:buChar char="•"/>
            </a:pPr>
            <a:endParaRPr lang="en-US" dirty="0">
              <a:solidFill>
                <a:schemeClr val="tx1"/>
              </a:solidFill>
            </a:endParaRPr>
          </a:p>
        </p:txBody>
      </p:sp>
      <p:sp>
        <p:nvSpPr>
          <p:cNvPr id="4" name="Slide Number Placeholder 3">
            <a:extLst>
              <a:ext uri="{FF2B5EF4-FFF2-40B4-BE49-F238E27FC236}">
                <a16:creationId xmlns="" xmlns:a16="http://schemas.microsoft.com/office/drawing/2014/main" id="{817F5A65-7882-4573-A2BB-FB2DEEED0158}"/>
              </a:ext>
            </a:extLst>
          </p:cNvPr>
          <p:cNvSpPr>
            <a:spLocks noGrp="1"/>
          </p:cNvSpPr>
          <p:nvPr>
            <p:ph type="sldNum" sz="quarter" idx="12"/>
          </p:nvPr>
        </p:nvSpPr>
        <p:spPr/>
        <p:txBody>
          <a:bodyPr/>
          <a:lstStyle/>
          <a:p>
            <a:fld id="{D57F1E4F-1CFF-5643-939E-217C01CDF565}" type="slidenum">
              <a:rPr lang="en-US" sz="1600" smtClean="0"/>
              <a:pPr/>
              <a:t>24</a:t>
            </a:fld>
            <a:endParaRPr lang="en-US" sz="1600" dirty="0"/>
          </a:p>
        </p:txBody>
      </p:sp>
    </p:spTree>
    <p:extLst>
      <p:ext uri="{BB962C8B-B14F-4D97-AF65-F5344CB8AC3E}">
        <p14:creationId xmlns:p14="http://schemas.microsoft.com/office/powerpoint/2010/main" val="27966470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498427"/>
            <a:ext cx="10821232" cy="720773"/>
          </a:xfrm>
        </p:spPr>
        <p:txBody>
          <a:bodyPr anchor="t" anchorCtr="0">
            <a:normAutofit/>
          </a:bodyPr>
          <a:lstStyle/>
          <a:p>
            <a:r>
              <a:rPr lang="en-US" sz="3200" dirty="0"/>
              <a:t>Purpose of the </a:t>
            </a:r>
            <a:r>
              <a:rPr lang="en-US" sz="3200" dirty="0" smtClean="0"/>
              <a:t>project </a:t>
            </a:r>
            <a:r>
              <a:rPr lang="en-US" sz="3200" cap="none" dirty="0" smtClean="0"/>
              <a:t>continued</a:t>
            </a:r>
            <a:endParaRPr lang="en-US" sz="3200" dirty="0"/>
          </a:p>
        </p:txBody>
      </p:sp>
      <p:sp>
        <p:nvSpPr>
          <p:cNvPr id="3" name="Content Placeholder 2"/>
          <p:cNvSpPr>
            <a:spLocks noGrp="1"/>
          </p:cNvSpPr>
          <p:nvPr>
            <p:ph idx="1"/>
          </p:nvPr>
        </p:nvSpPr>
        <p:spPr>
          <a:xfrm>
            <a:off x="684211" y="1444979"/>
            <a:ext cx="10821233" cy="4854222"/>
          </a:xfrm>
        </p:spPr>
        <p:txBody>
          <a:bodyPr anchor="t">
            <a:normAutofit/>
          </a:bodyPr>
          <a:lstStyle/>
          <a:p>
            <a:pPr marL="0" indent="0">
              <a:buNone/>
            </a:pPr>
            <a:r>
              <a:rPr lang="en-US" sz="2600" dirty="0" smtClean="0">
                <a:solidFill>
                  <a:schemeClr val="tx1"/>
                </a:solidFill>
              </a:rPr>
              <a:t>Cybersecurity </a:t>
            </a:r>
            <a:r>
              <a:rPr lang="en-US" sz="2600" dirty="0">
                <a:solidFill>
                  <a:schemeClr val="tx1"/>
                </a:solidFill>
              </a:rPr>
              <a:t>Quick </a:t>
            </a:r>
            <a:r>
              <a:rPr lang="en-US" sz="2600" dirty="0" smtClean="0">
                <a:solidFill>
                  <a:schemeClr val="tx1"/>
                </a:solidFill>
              </a:rPr>
              <a:t>Guide</a:t>
            </a:r>
            <a:endParaRPr lang="en-US" sz="2600" dirty="0">
              <a:solidFill>
                <a:schemeClr val="tx1"/>
              </a:solidFill>
            </a:endParaRPr>
          </a:p>
          <a:p>
            <a:pPr lvl="1">
              <a:buFont typeface="Arial" panose="020B0604020202020204" pitchFamily="34" charset="0"/>
              <a:buChar char="•"/>
            </a:pPr>
            <a:r>
              <a:rPr lang="en-US" sz="2200" dirty="0" smtClean="0">
                <a:solidFill>
                  <a:schemeClr val="tx1"/>
                </a:solidFill>
              </a:rPr>
              <a:t>Discusses </a:t>
            </a:r>
            <a:r>
              <a:rPr lang="en-US" sz="2200" dirty="0">
                <a:solidFill>
                  <a:schemeClr val="tx1"/>
                </a:solidFill>
              </a:rPr>
              <a:t>cybersecurity concepts in the context of the National Institute of Standards and Technology (NIST) Cybersecurity </a:t>
            </a:r>
            <a:r>
              <a:rPr lang="en-US" sz="2200" dirty="0" smtClean="0">
                <a:solidFill>
                  <a:schemeClr val="tx1"/>
                </a:solidFill>
              </a:rPr>
              <a:t>Framework</a:t>
            </a:r>
          </a:p>
          <a:p>
            <a:pPr lvl="1">
              <a:buFont typeface="Arial" panose="020B0604020202020204" pitchFamily="34" charset="0"/>
              <a:buChar char="•"/>
            </a:pPr>
            <a:r>
              <a:rPr lang="en-US" sz="2200" dirty="0">
                <a:solidFill>
                  <a:schemeClr val="tx1"/>
                </a:solidFill>
              </a:rPr>
              <a:t>C</a:t>
            </a:r>
            <a:r>
              <a:rPr lang="en-US" sz="2200" dirty="0" smtClean="0">
                <a:solidFill>
                  <a:schemeClr val="tx1"/>
                </a:solidFill>
              </a:rPr>
              <a:t>ontains </a:t>
            </a:r>
            <a:r>
              <a:rPr lang="en-US" sz="2200" dirty="0">
                <a:solidFill>
                  <a:schemeClr val="tx1"/>
                </a:solidFill>
              </a:rPr>
              <a:t>specific questions for airport CEOs/Directors to ask their staff members </a:t>
            </a:r>
          </a:p>
          <a:p>
            <a:pPr lvl="1">
              <a:buFont typeface="Arial" panose="020B0604020202020204" pitchFamily="34" charset="0"/>
              <a:buChar char="•"/>
            </a:pPr>
            <a:r>
              <a:rPr lang="en-US" sz="2200" dirty="0">
                <a:solidFill>
                  <a:schemeClr val="tx1"/>
                </a:solidFill>
              </a:rPr>
              <a:t>Explains how </a:t>
            </a:r>
            <a:r>
              <a:rPr lang="en-US" sz="2200" dirty="0" smtClean="0">
                <a:solidFill>
                  <a:schemeClr val="tx1"/>
                </a:solidFill>
              </a:rPr>
              <a:t>the Cybersecurity </a:t>
            </a:r>
            <a:r>
              <a:rPr lang="en-US" sz="2200" dirty="0">
                <a:solidFill>
                  <a:schemeClr val="tx1"/>
                </a:solidFill>
              </a:rPr>
              <a:t>Assessment Tool works</a:t>
            </a:r>
          </a:p>
          <a:p>
            <a:pPr lvl="1">
              <a:buFont typeface="Arial" panose="020B0604020202020204" pitchFamily="34" charset="0"/>
              <a:buChar char="•"/>
            </a:pPr>
            <a:r>
              <a:rPr lang="en-US" sz="2200" dirty="0">
                <a:solidFill>
                  <a:schemeClr val="tx1"/>
                </a:solidFill>
              </a:rPr>
              <a:t>Gives cybersecurity best practices</a:t>
            </a:r>
          </a:p>
          <a:p>
            <a:pPr marL="0" indent="0">
              <a:buNone/>
            </a:pPr>
            <a:endParaRPr lang="en-US" sz="3600" dirty="0" smtClean="0">
              <a:solidFill>
                <a:schemeClr val="tx1"/>
              </a:solidFill>
            </a:endParaRPr>
          </a:p>
          <a:p>
            <a:pPr lvl="1">
              <a:buFont typeface="Arial" panose="020B0604020202020204" pitchFamily="34" charset="0"/>
              <a:buChar char="•"/>
            </a:pPr>
            <a:endParaRPr lang="en-US" dirty="0">
              <a:solidFill>
                <a:schemeClr val="tx1"/>
              </a:solidFill>
            </a:endParaRPr>
          </a:p>
        </p:txBody>
      </p:sp>
      <p:sp>
        <p:nvSpPr>
          <p:cNvPr id="4" name="Slide Number Placeholder 3">
            <a:extLst>
              <a:ext uri="{FF2B5EF4-FFF2-40B4-BE49-F238E27FC236}">
                <a16:creationId xmlns="" xmlns:a16="http://schemas.microsoft.com/office/drawing/2014/main" id="{243FD17D-283F-420A-B3B8-3DBE25C51E36}"/>
              </a:ext>
            </a:extLst>
          </p:cNvPr>
          <p:cNvSpPr>
            <a:spLocks noGrp="1"/>
          </p:cNvSpPr>
          <p:nvPr>
            <p:ph type="sldNum" sz="quarter" idx="12"/>
          </p:nvPr>
        </p:nvSpPr>
        <p:spPr/>
        <p:txBody>
          <a:bodyPr/>
          <a:lstStyle/>
          <a:p>
            <a:fld id="{D57F1E4F-1CFF-5643-939E-217C01CDF565}" type="slidenum">
              <a:rPr lang="en-US" sz="1600" smtClean="0"/>
              <a:pPr/>
              <a:t>3</a:t>
            </a:fld>
            <a:endParaRPr lang="en-US" sz="1600" dirty="0"/>
          </a:p>
        </p:txBody>
      </p:sp>
    </p:spTree>
    <p:extLst>
      <p:ext uri="{BB962C8B-B14F-4D97-AF65-F5344CB8AC3E}">
        <p14:creationId xmlns:p14="http://schemas.microsoft.com/office/powerpoint/2010/main" val="17519440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498427"/>
            <a:ext cx="10821232" cy="720773"/>
          </a:xfrm>
        </p:spPr>
        <p:txBody>
          <a:bodyPr anchor="t" anchorCtr="0">
            <a:normAutofit/>
          </a:bodyPr>
          <a:lstStyle/>
          <a:p>
            <a:r>
              <a:rPr lang="en-US" sz="3200" dirty="0"/>
              <a:t>Purpose of the </a:t>
            </a:r>
            <a:r>
              <a:rPr lang="en-US" sz="3200" dirty="0" smtClean="0"/>
              <a:t>project </a:t>
            </a:r>
            <a:r>
              <a:rPr lang="en-US" sz="3200" cap="none" dirty="0" smtClean="0"/>
              <a:t>continued</a:t>
            </a:r>
            <a:endParaRPr lang="en-US" sz="3200" dirty="0"/>
          </a:p>
        </p:txBody>
      </p:sp>
      <p:sp>
        <p:nvSpPr>
          <p:cNvPr id="3" name="Content Placeholder 2"/>
          <p:cNvSpPr>
            <a:spLocks noGrp="1"/>
          </p:cNvSpPr>
          <p:nvPr>
            <p:ph idx="1"/>
          </p:nvPr>
        </p:nvSpPr>
        <p:spPr>
          <a:xfrm>
            <a:off x="684211" y="1444979"/>
            <a:ext cx="10821233" cy="4854222"/>
          </a:xfrm>
        </p:spPr>
        <p:txBody>
          <a:bodyPr anchor="t">
            <a:normAutofit/>
          </a:bodyPr>
          <a:lstStyle/>
          <a:p>
            <a:pPr marL="0" indent="0">
              <a:buNone/>
            </a:pPr>
            <a:r>
              <a:rPr lang="en-US" sz="2600" dirty="0" smtClean="0">
                <a:solidFill>
                  <a:schemeClr val="tx1"/>
                </a:solidFill>
              </a:rPr>
              <a:t>Assessment Tool</a:t>
            </a:r>
            <a:endParaRPr lang="en-US" sz="2600" dirty="0">
              <a:solidFill>
                <a:schemeClr val="tx1"/>
              </a:solidFill>
            </a:endParaRPr>
          </a:p>
          <a:p>
            <a:pPr lvl="1">
              <a:buFont typeface="Arial" panose="020B0604020202020204" pitchFamily="34" charset="0"/>
              <a:buChar char="•"/>
            </a:pPr>
            <a:r>
              <a:rPr lang="en-US" sz="2200" dirty="0">
                <a:solidFill>
                  <a:schemeClr val="tx1"/>
                </a:solidFill>
              </a:rPr>
              <a:t>D</a:t>
            </a:r>
            <a:r>
              <a:rPr lang="en-US" sz="2200" dirty="0" smtClean="0">
                <a:solidFill>
                  <a:schemeClr val="tx1"/>
                </a:solidFill>
              </a:rPr>
              <a:t>esigned </a:t>
            </a:r>
            <a:r>
              <a:rPr lang="en-US" sz="2200" dirty="0">
                <a:solidFill>
                  <a:schemeClr val="tx1"/>
                </a:solidFill>
              </a:rPr>
              <a:t>to be run on common systems found at almost any </a:t>
            </a:r>
            <a:r>
              <a:rPr lang="en-US" sz="2200" dirty="0" smtClean="0">
                <a:solidFill>
                  <a:schemeClr val="tx1"/>
                </a:solidFill>
              </a:rPr>
              <a:t>airport</a:t>
            </a:r>
            <a:endParaRPr lang="en-US" sz="2200" dirty="0">
              <a:solidFill>
                <a:schemeClr val="tx1"/>
              </a:solidFill>
            </a:endParaRPr>
          </a:p>
          <a:p>
            <a:pPr lvl="1">
              <a:buFont typeface="Arial" panose="020B0604020202020204" pitchFamily="34" charset="0"/>
              <a:buChar char="•"/>
            </a:pPr>
            <a:r>
              <a:rPr lang="en-US" sz="2200" dirty="0" smtClean="0">
                <a:solidFill>
                  <a:schemeClr val="tx1"/>
                </a:solidFill>
              </a:rPr>
              <a:t>Targets airport </a:t>
            </a:r>
            <a:r>
              <a:rPr lang="en-US" sz="2200" dirty="0">
                <a:solidFill>
                  <a:schemeClr val="tx1"/>
                </a:solidFill>
              </a:rPr>
              <a:t>management teams with help from IT and cybersecurity </a:t>
            </a:r>
            <a:r>
              <a:rPr lang="en-US" sz="2200" dirty="0" smtClean="0">
                <a:solidFill>
                  <a:schemeClr val="tx1"/>
                </a:solidFill>
              </a:rPr>
              <a:t>staff</a:t>
            </a:r>
            <a:endParaRPr lang="en-US" sz="2200" dirty="0">
              <a:solidFill>
                <a:schemeClr val="tx1"/>
              </a:solidFill>
            </a:endParaRPr>
          </a:p>
          <a:p>
            <a:pPr lvl="1">
              <a:buFont typeface="Arial" panose="020B0604020202020204" pitchFamily="34" charset="0"/>
              <a:buChar char="•"/>
            </a:pPr>
            <a:r>
              <a:rPr lang="en-US" sz="2200" dirty="0" smtClean="0">
                <a:solidFill>
                  <a:schemeClr val="tx1"/>
                </a:solidFill>
              </a:rPr>
              <a:t>Produces ratings </a:t>
            </a:r>
            <a:r>
              <a:rPr lang="en-US" sz="2200" dirty="0">
                <a:solidFill>
                  <a:schemeClr val="tx1"/>
                </a:solidFill>
              </a:rPr>
              <a:t>for the airports’ cybersecurity program as well as suggested steps to improve in specific </a:t>
            </a:r>
            <a:r>
              <a:rPr lang="en-US" sz="2200" dirty="0" smtClean="0">
                <a:solidFill>
                  <a:schemeClr val="tx1"/>
                </a:solidFill>
              </a:rPr>
              <a:t>areas</a:t>
            </a:r>
          </a:p>
        </p:txBody>
      </p:sp>
      <p:sp>
        <p:nvSpPr>
          <p:cNvPr id="4" name="Slide Number Placeholder 3">
            <a:extLst>
              <a:ext uri="{FF2B5EF4-FFF2-40B4-BE49-F238E27FC236}">
                <a16:creationId xmlns="" xmlns:a16="http://schemas.microsoft.com/office/drawing/2014/main" id="{243FD17D-283F-420A-B3B8-3DBE25C51E36}"/>
              </a:ext>
            </a:extLst>
          </p:cNvPr>
          <p:cNvSpPr>
            <a:spLocks noGrp="1"/>
          </p:cNvSpPr>
          <p:nvPr>
            <p:ph type="sldNum" sz="quarter" idx="12"/>
          </p:nvPr>
        </p:nvSpPr>
        <p:spPr/>
        <p:txBody>
          <a:bodyPr/>
          <a:lstStyle/>
          <a:p>
            <a:fld id="{D57F1E4F-1CFF-5643-939E-217C01CDF565}" type="slidenum">
              <a:rPr lang="en-US" sz="1600" smtClean="0"/>
              <a:pPr/>
              <a:t>4</a:t>
            </a:fld>
            <a:endParaRPr lang="en-US" sz="1600" dirty="0"/>
          </a:p>
        </p:txBody>
      </p:sp>
    </p:spTree>
    <p:extLst>
      <p:ext uri="{BB962C8B-B14F-4D97-AF65-F5344CB8AC3E}">
        <p14:creationId xmlns:p14="http://schemas.microsoft.com/office/powerpoint/2010/main" val="18309195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02920"/>
            <a:ext cx="10817352" cy="722376"/>
          </a:xfrm>
        </p:spPr>
        <p:txBody>
          <a:bodyPr anchor="t" anchorCtr="0">
            <a:normAutofit/>
          </a:bodyPr>
          <a:lstStyle/>
          <a:p>
            <a:r>
              <a:rPr lang="en-US" sz="3200" dirty="0"/>
              <a:t>Project Methodology and approach</a:t>
            </a:r>
          </a:p>
        </p:txBody>
      </p:sp>
      <p:sp>
        <p:nvSpPr>
          <p:cNvPr id="3" name="Content Placeholder 2"/>
          <p:cNvSpPr>
            <a:spLocks noGrp="1"/>
          </p:cNvSpPr>
          <p:nvPr>
            <p:ph idx="1"/>
          </p:nvPr>
        </p:nvSpPr>
        <p:spPr>
          <a:xfrm>
            <a:off x="685800" y="1444752"/>
            <a:ext cx="10817352" cy="4855464"/>
          </a:xfrm>
        </p:spPr>
        <p:txBody>
          <a:bodyPr anchor="t" anchorCtr="0"/>
          <a:lstStyle/>
          <a:p>
            <a:pPr marL="0" indent="0">
              <a:buNone/>
            </a:pPr>
            <a:r>
              <a:rPr lang="en-US" sz="2600" dirty="0" smtClean="0">
                <a:solidFill>
                  <a:schemeClr val="tx1"/>
                </a:solidFill>
              </a:rPr>
              <a:t>The project </a:t>
            </a:r>
            <a:r>
              <a:rPr lang="en-US" sz="2600" dirty="0">
                <a:solidFill>
                  <a:schemeClr val="tx1"/>
                </a:solidFill>
              </a:rPr>
              <a:t>attempted to incorporate existing best practices and programs </a:t>
            </a:r>
          </a:p>
          <a:p>
            <a:pPr lvl="1">
              <a:buFont typeface="Arial" panose="020B0604020202020204" pitchFamily="34" charset="0"/>
              <a:buChar char="•"/>
            </a:pPr>
            <a:r>
              <a:rPr lang="en-US" sz="2200" dirty="0">
                <a:solidFill>
                  <a:schemeClr val="tx1"/>
                </a:solidFill>
              </a:rPr>
              <a:t>Included interviews with staff and management at large and small airports </a:t>
            </a:r>
          </a:p>
          <a:p>
            <a:pPr lvl="1">
              <a:buFont typeface="Arial" panose="020B0604020202020204" pitchFamily="34" charset="0"/>
              <a:buChar char="•"/>
            </a:pPr>
            <a:r>
              <a:rPr lang="en-US" sz="2200" dirty="0">
                <a:solidFill>
                  <a:schemeClr val="tx1"/>
                </a:solidFill>
              </a:rPr>
              <a:t>Reviewed existing regulatory requirements as well as recent cybersecurity incidents involving airports</a:t>
            </a:r>
          </a:p>
          <a:p>
            <a:pPr lvl="1">
              <a:buFont typeface="Arial" panose="020B0604020202020204" pitchFamily="34" charset="0"/>
              <a:buChar char="•"/>
            </a:pPr>
            <a:r>
              <a:rPr lang="en-US" sz="2200" dirty="0" smtClean="0">
                <a:solidFill>
                  <a:schemeClr val="tx1"/>
                </a:solidFill>
              </a:rPr>
              <a:t>Vetted by a variety of airports for their comments and suggestions</a:t>
            </a:r>
            <a:endParaRPr lang="en-US" sz="2200" dirty="0"/>
          </a:p>
        </p:txBody>
      </p:sp>
      <p:sp>
        <p:nvSpPr>
          <p:cNvPr id="4" name="Slide Number Placeholder 3">
            <a:extLst>
              <a:ext uri="{FF2B5EF4-FFF2-40B4-BE49-F238E27FC236}">
                <a16:creationId xmlns="" xmlns:a16="http://schemas.microsoft.com/office/drawing/2014/main" id="{927490E4-D0F9-49E4-80B8-EAE56CEF2987}"/>
              </a:ext>
            </a:extLst>
          </p:cNvPr>
          <p:cNvSpPr>
            <a:spLocks noGrp="1"/>
          </p:cNvSpPr>
          <p:nvPr>
            <p:ph type="sldNum" sz="quarter" idx="12"/>
          </p:nvPr>
        </p:nvSpPr>
        <p:spPr/>
        <p:txBody>
          <a:bodyPr/>
          <a:lstStyle/>
          <a:p>
            <a:fld id="{D57F1E4F-1CFF-5643-939E-217C01CDF565}" type="slidenum">
              <a:rPr lang="en-US" sz="1600" smtClean="0"/>
              <a:pPr/>
              <a:t>5</a:t>
            </a:fld>
            <a:endParaRPr lang="en-US" sz="1600" dirty="0"/>
          </a:p>
        </p:txBody>
      </p:sp>
    </p:spTree>
    <p:extLst>
      <p:ext uri="{BB962C8B-B14F-4D97-AF65-F5344CB8AC3E}">
        <p14:creationId xmlns:p14="http://schemas.microsoft.com/office/powerpoint/2010/main" val="20643438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02920"/>
            <a:ext cx="10817352" cy="722376"/>
          </a:xfrm>
        </p:spPr>
        <p:txBody>
          <a:bodyPr anchor="t" anchorCtr="0">
            <a:normAutofit/>
          </a:bodyPr>
          <a:lstStyle/>
          <a:p>
            <a:r>
              <a:rPr lang="en-US" sz="3200" dirty="0"/>
              <a:t>Why Airport Cybersecurity?</a:t>
            </a:r>
          </a:p>
        </p:txBody>
      </p:sp>
      <p:sp>
        <p:nvSpPr>
          <p:cNvPr id="3" name="Content Placeholder 2"/>
          <p:cNvSpPr>
            <a:spLocks noGrp="1"/>
          </p:cNvSpPr>
          <p:nvPr>
            <p:ph idx="1"/>
          </p:nvPr>
        </p:nvSpPr>
        <p:spPr>
          <a:xfrm>
            <a:off x="685800" y="1444751"/>
            <a:ext cx="10817352" cy="4855464"/>
          </a:xfrm>
        </p:spPr>
        <p:txBody>
          <a:bodyPr anchor="t">
            <a:normAutofit/>
          </a:bodyPr>
          <a:lstStyle/>
          <a:p>
            <a:pPr>
              <a:buFont typeface="Arial" panose="020B0604020202020204" pitchFamily="34" charset="0"/>
              <a:buChar char="•"/>
            </a:pPr>
            <a:r>
              <a:rPr lang="en-US" sz="2600" dirty="0">
                <a:solidFill>
                  <a:schemeClr val="tx1"/>
                </a:solidFill>
              </a:rPr>
              <a:t>Airports are a prime target of </a:t>
            </a:r>
            <a:r>
              <a:rPr lang="en-US" sz="2600" dirty="0" smtClean="0">
                <a:solidFill>
                  <a:schemeClr val="tx1"/>
                </a:solidFill>
              </a:rPr>
              <a:t>cybercriminals</a:t>
            </a:r>
            <a:r>
              <a:rPr lang="en-US" sz="2600" dirty="0">
                <a:solidFill>
                  <a:schemeClr val="tx1"/>
                </a:solidFill>
              </a:rPr>
              <a:t>, </a:t>
            </a:r>
            <a:r>
              <a:rPr lang="en-US" sz="2600" dirty="0" smtClean="0">
                <a:solidFill>
                  <a:schemeClr val="tx1"/>
                </a:solidFill>
              </a:rPr>
              <a:t>hacktivists, </a:t>
            </a:r>
            <a:r>
              <a:rPr lang="en-US" sz="2600" dirty="0">
                <a:solidFill>
                  <a:schemeClr val="tx1"/>
                </a:solidFill>
              </a:rPr>
              <a:t>and nation-state </a:t>
            </a:r>
            <a:r>
              <a:rPr lang="en-US" sz="2600" dirty="0" smtClean="0">
                <a:solidFill>
                  <a:schemeClr val="tx1"/>
                </a:solidFill>
              </a:rPr>
              <a:t>actors</a:t>
            </a:r>
            <a:endParaRPr lang="en-US" sz="2600" dirty="0">
              <a:solidFill>
                <a:schemeClr val="tx1"/>
              </a:solidFill>
            </a:endParaRPr>
          </a:p>
          <a:p>
            <a:pPr>
              <a:buFont typeface="Arial" panose="020B0604020202020204" pitchFamily="34" charset="0"/>
              <a:buChar char="•"/>
            </a:pPr>
            <a:r>
              <a:rPr lang="en-US" sz="2600" dirty="0" smtClean="0">
                <a:solidFill>
                  <a:schemeClr val="tx1"/>
                </a:solidFill>
              </a:rPr>
              <a:t>As in the business community, small and medium-sized airports may struggle to adequately protect the networks used to operate and manage the airport and serve passengers</a:t>
            </a:r>
          </a:p>
          <a:p>
            <a:pPr>
              <a:buFont typeface="Arial" panose="020B0604020202020204" pitchFamily="34" charset="0"/>
              <a:buChar char="•"/>
            </a:pPr>
            <a:r>
              <a:rPr lang="en-US" sz="2600" dirty="0" smtClean="0">
                <a:solidFill>
                  <a:schemeClr val="tx1"/>
                </a:solidFill>
              </a:rPr>
              <a:t>In 2016, an official of the European Aviation Safety Agency stated that aviation systems were being attacked on average over 1,000 times per month.</a:t>
            </a:r>
          </a:p>
          <a:p>
            <a:pPr lvl="1">
              <a:buFont typeface="Arial" panose="020B0604020202020204" pitchFamily="34" charset="0"/>
              <a:buChar char="•"/>
            </a:pPr>
            <a:endParaRPr lang="en-US" dirty="0"/>
          </a:p>
        </p:txBody>
      </p:sp>
      <p:sp>
        <p:nvSpPr>
          <p:cNvPr id="4" name="Slide Number Placeholder 3">
            <a:extLst>
              <a:ext uri="{FF2B5EF4-FFF2-40B4-BE49-F238E27FC236}">
                <a16:creationId xmlns="" xmlns:a16="http://schemas.microsoft.com/office/drawing/2014/main" id="{492E95A2-7661-444B-974E-6B29A9EE1502}"/>
              </a:ext>
            </a:extLst>
          </p:cNvPr>
          <p:cNvSpPr>
            <a:spLocks noGrp="1"/>
          </p:cNvSpPr>
          <p:nvPr>
            <p:ph type="sldNum" sz="quarter" idx="12"/>
          </p:nvPr>
        </p:nvSpPr>
        <p:spPr/>
        <p:txBody>
          <a:bodyPr/>
          <a:lstStyle/>
          <a:p>
            <a:fld id="{D57F1E4F-1CFF-5643-939E-217C01CDF565}" type="slidenum">
              <a:rPr lang="en-US" sz="1600" smtClean="0"/>
              <a:pPr/>
              <a:t>6</a:t>
            </a:fld>
            <a:endParaRPr lang="en-US" sz="1600" dirty="0"/>
          </a:p>
        </p:txBody>
      </p:sp>
    </p:spTree>
    <p:extLst>
      <p:ext uri="{BB962C8B-B14F-4D97-AF65-F5344CB8AC3E}">
        <p14:creationId xmlns:p14="http://schemas.microsoft.com/office/powerpoint/2010/main" val="28314928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502920"/>
            <a:ext cx="10817352" cy="722376"/>
          </a:xfrm>
          <a:effectLst/>
        </p:spPr>
        <p:txBody>
          <a:bodyPr vert="horz" lIns="91440" tIns="45720" rIns="91440" bIns="45720" rtlCol="0" anchor="t" anchorCtr="0">
            <a:normAutofit/>
          </a:bodyPr>
          <a:lstStyle/>
          <a:p>
            <a:r>
              <a:rPr lang="en-US" sz="3200" dirty="0"/>
              <a:t>Motivations of Cybercriminals</a:t>
            </a:r>
          </a:p>
        </p:txBody>
      </p:sp>
      <p:sp>
        <p:nvSpPr>
          <p:cNvPr id="3" name="Content Placeholder 2"/>
          <p:cNvSpPr>
            <a:spLocks noGrp="1"/>
          </p:cNvSpPr>
          <p:nvPr>
            <p:ph idx="1"/>
          </p:nvPr>
        </p:nvSpPr>
        <p:spPr>
          <a:xfrm>
            <a:off x="684212" y="1444752"/>
            <a:ext cx="10817352" cy="4855464"/>
          </a:xfrm>
        </p:spPr>
        <p:txBody>
          <a:bodyPr anchor="t">
            <a:noAutofit/>
          </a:bodyPr>
          <a:lstStyle/>
          <a:p>
            <a:pPr>
              <a:buFont typeface="Arial" panose="020B0604020202020204" pitchFamily="34" charset="0"/>
              <a:buChar char="•"/>
            </a:pPr>
            <a:r>
              <a:rPr lang="en-US" sz="2600" dirty="0">
                <a:solidFill>
                  <a:schemeClr val="tx1"/>
                </a:solidFill>
              </a:rPr>
              <a:t>Monetary g</a:t>
            </a:r>
            <a:r>
              <a:rPr lang="en-US" sz="2600" dirty="0" smtClean="0">
                <a:solidFill>
                  <a:schemeClr val="tx1"/>
                </a:solidFill>
              </a:rPr>
              <a:t>ain</a:t>
            </a:r>
            <a:endParaRPr lang="en-US" sz="2600" dirty="0">
              <a:solidFill>
                <a:schemeClr val="tx1"/>
              </a:solidFill>
            </a:endParaRPr>
          </a:p>
          <a:p>
            <a:pPr>
              <a:buFont typeface="Arial" panose="020B0604020202020204" pitchFamily="34" charset="0"/>
              <a:buChar char="•"/>
            </a:pPr>
            <a:r>
              <a:rPr lang="en-US" sz="2600" dirty="0">
                <a:solidFill>
                  <a:schemeClr val="tx1"/>
                </a:solidFill>
              </a:rPr>
              <a:t>Espionage and </a:t>
            </a:r>
            <a:r>
              <a:rPr lang="en-US" sz="2600" dirty="0" smtClean="0">
                <a:solidFill>
                  <a:schemeClr val="tx1"/>
                </a:solidFill>
              </a:rPr>
              <a:t>cyberwar</a:t>
            </a:r>
            <a:endParaRPr lang="en-US" sz="2600" dirty="0">
              <a:solidFill>
                <a:schemeClr val="tx1"/>
              </a:solidFill>
            </a:endParaRPr>
          </a:p>
          <a:p>
            <a:pPr>
              <a:buFont typeface="Arial" panose="020B0604020202020204" pitchFamily="34" charset="0"/>
              <a:buChar char="•"/>
            </a:pPr>
            <a:r>
              <a:rPr lang="en-US" sz="2600" dirty="0" smtClean="0">
                <a:solidFill>
                  <a:schemeClr val="tx1"/>
                </a:solidFill>
              </a:rPr>
              <a:t>Media </a:t>
            </a:r>
            <a:r>
              <a:rPr lang="en-US" sz="2600" dirty="0">
                <a:solidFill>
                  <a:schemeClr val="tx1"/>
                </a:solidFill>
              </a:rPr>
              <a:t>a</a:t>
            </a:r>
            <a:r>
              <a:rPr lang="en-US" sz="2600" dirty="0" smtClean="0">
                <a:solidFill>
                  <a:schemeClr val="tx1"/>
                </a:solidFill>
              </a:rPr>
              <a:t>ttention </a:t>
            </a:r>
            <a:endParaRPr lang="en-US" sz="2600" dirty="0">
              <a:solidFill>
                <a:schemeClr val="tx1"/>
              </a:solidFill>
            </a:endParaRPr>
          </a:p>
          <a:p>
            <a:pPr>
              <a:buFont typeface="Arial" panose="020B0604020202020204" pitchFamily="34" charset="0"/>
              <a:buChar char="•"/>
            </a:pPr>
            <a:r>
              <a:rPr lang="en-US" sz="2600" dirty="0" smtClean="0">
                <a:solidFill>
                  <a:schemeClr val="tx1"/>
                </a:solidFill>
              </a:rPr>
              <a:t>Promotion of </a:t>
            </a:r>
            <a:r>
              <a:rPr lang="en-US" sz="2600" dirty="0">
                <a:solidFill>
                  <a:schemeClr val="tx1"/>
                </a:solidFill>
              </a:rPr>
              <a:t>a </a:t>
            </a:r>
            <a:r>
              <a:rPr lang="en-US" sz="2600" dirty="0" smtClean="0">
                <a:solidFill>
                  <a:schemeClr val="tx1"/>
                </a:solidFill>
              </a:rPr>
              <a:t>viewpoint </a:t>
            </a:r>
            <a:r>
              <a:rPr lang="en-US" sz="2600" dirty="0">
                <a:solidFill>
                  <a:schemeClr val="tx1"/>
                </a:solidFill>
              </a:rPr>
              <a:t>or </a:t>
            </a:r>
            <a:r>
              <a:rPr lang="en-US" sz="2600" dirty="0" smtClean="0">
                <a:solidFill>
                  <a:schemeClr val="tx1"/>
                </a:solidFill>
              </a:rPr>
              <a:t>cause </a:t>
            </a:r>
            <a:r>
              <a:rPr lang="en-US" sz="2600" dirty="0">
                <a:solidFill>
                  <a:schemeClr val="tx1"/>
                </a:solidFill>
              </a:rPr>
              <a:t>(e.g</a:t>
            </a:r>
            <a:r>
              <a:rPr lang="en-US" sz="2600" dirty="0" smtClean="0">
                <a:solidFill>
                  <a:schemeClr val="tx1"/>
                </a:solidFill>
              </a:rPr>
              <a:t>., </a:t>
            </a:r>
            <a:r>
              <a:rPr lang="en-US" sz="2600" dirty="0">
                <a:solidFill>
                  <a:schemeClr val="tx1"/>
                </a:solidFill>
              </a:rPr>
              <a:t>immigration or environmental issues, US or local politics, current events, </a:t>
            </a:r>
            <a:r>
              <a:rPr lang="en-US" sz="2600" dirty="0" smtClean="0">
                <a:solidFill>
                  <a:schemeClr val="tx1"/>
                </a:solidFill>
              </a:rPr>
              <a:t>etc.) </a:t>
            </a:r>
            <a:endParaRPr lang="en-US" sz="2600" dirty="0">
              <a:solidFill>
                <a:schemeClr val="tx1"/>
              </a:solidFill>
            </a:endParaRPr>
          </a:p>
          <a:p>
            <a:pPr>
              <a:buFont typeface="Arial" panose="020B0604020202020204" pitchFamily="34" charset="0"/>
              <a:buChar char="•"/>
            </a:pPr>
            <a:r>
              <a:rPr lang="en-US" sz="2600" dirty="0" smtClean="0">
                <a:solidFill>
                  <a:schemeClr val="tx1"/>
                </a:solidFill>
              </a:rPr>
              <a:t>Entertainment/social </a:t>
            </a:r>
            <a:r>
              <a:rPr lang="en-US" sz="2600" dirty="0">
                <a:solidFill>
                  <a:schemeClr val="tx1"/>
                </a:solidFill>
              </a:rPr>
              <a:t>i</a:t>
            </a:r>
            <a:r>
              <a:rPr lang="en-US" sz="2600" dirty="0" smtClean="0">
                <a:solidFill>
                  <a:schemeClr val="tx1"/>
                </a:solidFill>
              </a:rPr>
              <a:t>nclusion</a:t>
            </a:r>
            <a:endParaRPr lang="en-US" sz="2600" dirty="0">
              <a:solidFill>
                <a:schemeClr val="tx1"/>
              </a:solidFill>
            </a:endParaRPr>
          </a:p>
        </p:txBody>
      </p:sp>
      <p:sp>
        <p:nvSpPr>
          <p:cNvPr id="4" name="Slide Number Placeholder 3">
            <a:extLst>
              <a:ext uri="{FF2B5EF4-FFF2-40B4-BE49-F238E27FC236}">
                <a16:creationId xmlns="" xmlns:a16="http://schemas.microsoft.com/office/drawing/2014/main" id="{5001FEE9-1645-4FE9-B4B1-DA222114823F}"/>
              </a:ext>
            </a:extLst>
          </p:cNvPr>
          <p:cNvSpPr>
            <a:spLocks noGrp="1"/>
          </p:cNvSpPr>
          <p:nvPr>
            <p:ph type="sldNum" sz="quarter" idx="12"/>
          </p:nvPr>
        </p:nvSpPr>
        <p:spPr/>
        <p:txBody>
          <a:bodyPr/>
          <a:lstStyle/>
          <a:p>
            <a:fld id="{D57F1E4F-1CFF-5643-939E-217C01CDF565}" type="slidenum">
              <a:rPr lang="en-US" sz="1600" smtClean="0"/>
              <a:pPr/>
              <a:t>7</a:t>
            </a:fld>
            <a:endParaRPr lang="en-US" sz="1600" dirty="0"/>
          </a:p>
        </p:txBody>
      </p:sp>
    </p:spTree>
    <p:extLst>
      <p:ext uri="{BB962C8B-B14F-4D97-AF65-F5344CB8AC3E}">
        <p14:creationId xmlns:p14="http://schemas.microsoft.com/office/powerpoint/2010/main" val="314917189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02920"/>
            <a:ext cx="10817352" cy="722376"/>
          </a:xfrm>
        </p:spPr>
        <p:txBody>
          <a:bodyPr anchor="t" anchorCtr="0">
            <a:normAutofit/>
          </a:bodyPr>
          <a:lstStyle/>
          <a:p>
            <a:r>
              <a:rPr lang="en-US" sz="3200" dirty="0" smtClean="0"/>
              <a:t>Impact to </a:t>
            </a:r>
            <a:r>
              <a:rPr lang="en-US" sz="3200" dirty="0"/>
              <a:t>my </a:t>
            </a:r>
            <a:r>
              <a:rPr lang="en-US" sz="3200" dirty="0" smtClean="0"/>
              <a:t>airport</a:t>
            </a:r>
            <a:endParaRPr lang="en-US" sz="3200" dirty="0"/>
          </a:p>
        </p:txBody>
      </p:sp>
      <p:sp>
        <p:nvSpPr>
          <p:cNvPr id="3" name="Content Placeholder 2"/>
          <p:cNvSpPr>
            <a:spLocks noGrp="1"/>
          </p:cNvSpPr>
          <p:nvPr>
            <p:ph idx="1"/>
          </p:nvPr>
        </p:nvSpPr>
        <p:spPr>
          <a:xfrm>
            <a:off x="685800" y="1444752"/>
            <a:ext cx="10817352" cy="4855464"/>
          </a:xfrm>
        </p:spPr>
        <p:txBody>
          <a:bodyPr anchor="t">
            <a:normAutofit/>
          </a:bodyPr>
          <a:lstStyle/>
          <a:p>
            <a:pPr marL="292100" lvl="1">
              <a:buFont typeface="Arial" panose="020B0604020202020204" pitchFamily="34" charset="0"/>
              <a:buChar char="•"/>
            </a:pPr>
            <a:r>
              <a:rPr lang="en-US" sz="2600" dirty="0">
                <a:solidFill>
                  <a:schemeClr val="tx1"/>
                </a:solidFill>
              </a:rPr>
              <a:t>Phishing attacks against airport personnel resulting in information theft or network penetration</a:t>
            </a:r>
          </a:p>
          <a:p>
            <a:pPr marL="292100" lvl="1">
              <a:buFont typeface="Arial" panose="020B0604020202020204" pitchFamily="34" charset="0"/>
              <a:buChar char="•"/>
            </a:pPr>
            <a:r>
              <a:rPr lang="en-US" sz="2600" dirty="0">
                <a:solidFill>
                  <a:schemeClr val="tx1"/>
                </a:solidFill>
              </a:rPr>
              <a:t>Defacement or service interruption to airport websites</a:t>
            </a:r>
          </a:p>
          <a:p>
            <a:pPr marL="292100" lvl="1">
              <a:buFont typeface="Arial" panose="020B0604020202020204" pitchFamily="34" charset="0"/>
              <a:buChar char="•"/>
            </a:pPr>
            <a:r>
              <a:rPr lang="en-US" sz="2600" dirty="0">
                <a:solidFill>
                  <a:schemeClr val="tx1"/>
                </a:solidFill>
              </a:rPr>
              <a:t>Ransomware attacks encrypting airport files and data </a:t>
            </a:r>
          </a:p>
          <a:p>
            <a:pPr marL="292100" lvl="1">
              <a:buFont typeface="Arial" panose="020B0604020202020204" pitchFamily="34" charset="0"/>
              <a:buChar char="•"/>
            </a:pPr>
            <a:r>
              <a:rPr lang="en-US" sz="2600" dirty="0">
                <a:solidFill>
                  <a:schemeClr val="tx1"/>
                </a:solidFill>
              </a:rPr>
              <a:t>Theft of sensitive airport documents or emails</a:t>
            </a:r>
          </a:p>
          <a:p>
            <a:pPr marL="292100" lvl="1">
              <a:buFont typeface="Arial" panose="020B0604020202020204" pitchFamily="34" charset="0"/>
              <a:buChar char="•"/>
            </a:pPr>
            <a:r>
              <a:rPr lang="en-US" sz="2600" dirty="0">
                <a:solidFill>
                  <a:schemeClr val="tx1"/>
                </a:solidFill>
              </a:rPr>
              <a:t>Theft of credit and debit card information from passengers and other visitors</a:t>
            </a:r>
          </a:p>
          <a:p>
            <a:pPr lvl="1">
              <a:buFont typeface="Arial" panose="020B0604020202020204" pitchFamily="34" charset="0"/>
              <a:buChar char="•"/>
            </a:pPr>
            <a:endParaRPr lang="en-US" dirty="0"/>
          </a:p>
          <a:p>
            <a:pPr lvl="1">
              <a:buFont typeface="Arial" panose="020B0604020202020204" pitchFamily="34" charset="0"/>
              <a:buChar char="•"/>
            </a:pPr>
            <a:endParaRPr lang="en-US" dirty="0"/>
          </a:p>
        </p:txBody>
      </p:sp>
      <p:sp>
        <p:nvSpPr>
          <p:cNvPr id="4" name="Slide Number Placeholder 3">
            <a:extLst>
              <a:ext uri="{FF2B5EF4-FFF2-40B4-BE49-F238E27FC236}">
                <a16:creationId xmlns="" xmlns:a16="http://schemas.microsoft.com/office/drawing/2014/main" id="{01911BA3-4CB7-481B-B23C-6A3EA5C0333E}"/>
              </a:ext>
            </a:extLst>
          </p:cNvPr>
          <p:cNvSpPr>
            <a:spLocks noGrp="1"/>
          </p:cNvSpPr>
          <p:nvPr>
            <p:ph type="sldNum" sz="quarter" idx="12"/>
          </p:nvPr>
        </p:nvSpPr>
        <p:spPr/>
        <p:txBody>
          <a:bodyPr/>
          <a:lstStyle/>
          <a:p>
            <a:fld id="{D57F1E4F-1CFF-5643-939E-217C01CDF565}" type="slidenum">
              <a:rPr lang="en-US" sz="1600" smtClean="0"/>
              <a:pPr/>
              <a:t>8</a:t>
            </a:fld>
            <a:endParaRPr lang="en-US" sz="1600" dirty="0"/>
          </a:p>
        </p:txBody>
      </p:sp>
    </p:spTree>
    <p:extLst>
      <p:ext uri="{BB962C8B-B14F-4D97-AF65-F5344CB8AC3E}">
        <p14:creationId xmlns:p14="http://schemas.microsoft.com/office/powerpoint/2010/main" val="15886947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02920"/>
            <a:ext cx="10817352" cy="722376"/>
          </a:xfrm>
        </p:spPr>
        <p:txBody>
          <a:bodyPr anchor="t" anchorCtr="0">
            <a:noAutofit/>
          </a:bodyPr>
          <a:lstStyle/>
          <a:p>
            <a:r>
              <a:rPr lang="en-US" sz="3200" dirty="0" smtClean="0"/>
              <a:t>impact To my airport </a:t>
            </a:r>
            <a:r>
              <a:rPr lang="en-US" sz="3200" cap="none" dirty="0" smtClean="0"/>
              <a:t>continued</a:t>
            </a:r>
            <a:endParaRPr lang="en-US" sz="3200" dirty="0"/>
          </a:p>
        </p:txBody>
      </p:sp>
      <p:sp>
        <p:nvSpPr>
          <p:cNvPr id="3" name="Content Placeholder 2"/>
          <p:cNvSpPr>
            <a:spLocks noGrp="1"/>
          </p:cNvSpPr>
          <p:nvPr>
            <p:ph idx="1"/>
          </p:nvPr>
        </p:nvSpPr>
        <p:spPr>
          <a:xfrm>
            <a:off x="685800" y="1444752"/>
            <a:ext cx="10817352" cy="4855464"/>
          </a:xfrm>
        </p:spPr>
        <p:txBody>
          <a:bodyPr anchor="t">
            <a:normAutofit/>
          </a:bodyPr>
          <a:lstStyle/>
          <a:p>
            <a:pPr marL="285750" lvl="1">
              <a:buFont typeface="Arial" panose="020B0604020202020204" pitchFamily="34" charset="0"/>
              <a:buChar char="•"/>
            </a:pPr>
            <a:r>
              <a:rPr lang="en-US" sz="2600" dirty="0" smtClean="0">
                <a:solidFill>
                  <a:schemeClr val="tx1"/>
                </a:solidFill>
              </a:rPr>
              <a:t>Release </a:t>
            </a:r>
            <a:r>
              <a:rPr lang="en-US" sz="2600" dirty="0">
                <a:solidFill>
                  <a:schemeClr val="tx1"/>
                </a:solidFill>
              </a:rPr>
              <a:t>of airport executive’s personal information, such as home address, email address, family member </a:t>
            </a:r>
            <a:r>
              <a:rPr lang="en-US" sz="2600" dirty="0" smtClean="0">
                <a:solidFill>
                  <a:schemeClr val="tx1"/>
                </a:solidFill>
              </a:rPr>
              <a:t>information, </a:t>
            </a:r>
            <a:r>
              <a:rPr lang="en-US" sz="2600" dirty="0">
                <a:solidFill>
                  <a:schemeClr val="tx1"/>
                </a:solidFill>
              </a:rPr>
              <a:t>and phone numbers (known as “doxing”)</a:t>
            </a:r>
          </a:p>
          <a:p>
            <a:pPr marL="285750" lvl="1">
              <a:buFont typeface="Arial" panose="020B0604020202020204" pitchFamily="34" charset="0"/>
              <a:buChar char="•"/>
            </a:pPr>
            <a:r>
              <a:rPr lang="en-US" sz="2600" dirty="0">
                <a:solidFill>
                  <a:schemeClr val="tx1"/>
                </a:solidFill>
              </a:rPr>
              <a:t>Baggage systems disruption</a:t>
            </a:r>
          </a:p>
          <a:p>
            <a:pPr marL="285750" lvl="1">
              <a:buFont typeface="Arial" panose="020B0604020202020204" pitchFamily="34" charset="0"/>
              <a:buChar char="•"/>
            </a:pPr>
            <a:r>
              <a:rPr lang="en-US" sz="2600" dirty="0">
                <a:solidFill>
                  <a:schemeClr val="tx1"/>
                </a:solidFill>
              </a:rPr>
              <a:t>Attacks on airport electronic signage</a:t>
            </a:r>
          </a:p>
          <a:p>
            <a:pPr marL="285750" lvl="1">
              <a:buFont typeface="Arial" panose="020B0604020202020204" pitchFamily="34" charset="0"/>
              <a:buChar char="•"/>
            </a:pPr>
            <a:r>
              <a:rPr lang="en-US" sz="2600" dirty="0">
                <a:solidFill>
                  <a:schemeClr val="tx1"/>
                </a:solidFill>
              </a:rPr>
              <a:t>Disruption of airport HVAC systems or other network accessible systems</a:t>
            </a:r>
          </a:p>
          <a:p>
            <a:pPr marL="285750" lvl="1">
              <a:buFont typeface="Arial" panose="020B0604020202020204" pitchFamily="34" charset="0"/>
              <a:buChar char="•"/>
            </a:pPr>
            <a:r>
              <a:rPr lang="en-US" sz="2600" dirty="0">
                <a:solidFill>
                  <a:schemeClr val="tx1"/>
                </a:solidFill>
              </a:rPr>
              <a:t>Attempts to disrupt airport physical security systems</a:t>
            </a:r>
          </a:p>
          <a:p>
            <a:pPr lvl="1">
              <a:buFont typeface="Arial" panose="020B0604020202020204" pitchFamily="34" charset="0"/>
              <a:buChar char="•"/>
            </a:pPr>
            <a:endParaRPr lang="en-US" dirty="0"/>
          </a:p>
          <a:p>
            <a:pPr lvl="1">
              <a:buFont typeface="Arial" panose="020B0604020202020204" pitchFamily="34" charset="0"/>
              <a:buChar char="•"/>
            </a:pPr>
            <a:endParaRPr lang="en-US" dirty="0"/>
          </a:p>
        </p:txBody>
      </p:sp>
      <p:sp>
        <p:nvSpPr>
          <p:cNvPr id="4" name="Slide Number Placeholder 3">
            <a:extLst>
              <a:ext uri="{FF2B5EF4-FFF2-40B4-BE49-F238E27FC236}">
                <a16:creationId xmlns="" xmlns:a16="http://schemas.microsoft.com/office/drawing/2014/main" id="{01911BA3-4CB7-481B-B23C-6A3EA5C0333E}"/>
              </a:ext>
            </a:extLst>
          </p:cNvPr>
          <p:cNvSpPr>
            <a:spLocks noGrp="1"/>
          </p:cNvSpPr>
          <p:nvPr>
            <p:ph type="sldNum" sz="quarter" idx="12"/>
          </p:nvPr>
        </p:nvSpPr>
        <p:spPr/>
        <p:txBody>
          <a:bodyPr/>
          <a:lstStyle/>
          <a:p>
            <a:fld id="{D57F1E4F-1CFF-5643-939E-217C01CDF565}" type="slidenum">
              <a:rPr lang="en-US" sz="1600" smtClean="0"/>
              <a:pPr/>
              <a:t>9</a:t>
            </a:fld>
            <a:endParaRPr lang="en-US" sz="1600" dirty="0"/>
          </a:p>
        </p:txBody>
      </p:sp>
    </p:spTree>
    <p:extLst>
      <p:ext uri="{BB962C8B-B14F-4D97-AF65-F5344CB8AC3E}">
        <p14:creationId xmlns:p14="http://schemas.microsoft.com/office/powerpoint/2010/main" val="4165111760"/>
      </p:ext>
    </p:extLst>
  </p:cSld>
  <p:clrMapOvr>
    <a:masterClrMapping/>
  </p:clrMapOvr>
  <p:timing>
    <p:tnLst>
      <p:par>
        <p:cTn id="1" dur="indefinite" restart="never" nodeType="tmRoot"/>
      </p:par>
    </p:tnLst>
  </p:timing>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themeOverride>
</file>

<file path=docProps/app.xml><?xml version="1.0" encoding="utf-8"?>
<Properties xmlns="http://schemas.openxmlformats.org/officeDocument/2006/extended-properties" xmlns:vt="http://schemas.openxmlformats.org/officeDocument/2006/docPropsVTypes">
  <Template/>
  <TotalTime>1848</TotalTime>
  <Words>3333</Words>
  <Application>Microsoft Office PowerPoint</Application>
  <PresentationFormat>Widescreen</PresentationFormat>
  <Paragraphs>291</Paragraphs>
  <Slides>24</Slides>
  <Notes>24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Century Gothic</vt:lpstr>
      <vt:lpstr>Courier New</vt:lpstr>
      <vt:lpstr>Wingdings 3</vt:lpstr>
      <vt:lpstr>Slice</vt:lpstr>
      <vt:lpstr>Airport Cybersecurity Quick Guide and assessment tool</vt:lpstr>
      <vt:lpstr>Purpose of the project</vt:lpstr>
      <vt:lpstr>Purpose of the project continued</vt:lpstr>
      <vt:lpstr>Purpose of the project continued</vt:lpstr>
      <vt:lpstr>Project Methodology and approach</vt:lpstr>
      <vt:lpstr>Why Airport Cybersecurity?</vt:lpstr>
      <vt:lpstr>Motivations of Cybercriminals</vt:lpstr>
      <vt:lpstr>Impact to my airport</vt:lpstr>
      <vt:lpstr>impact To my airport continued</vt:lpstr>
      <vt:lpstr>Recent cyberattacks on airports</vt:lpstr>
      <vt:lpstr>Organization of Quick Guide Document</vt:lpstr>
      <vt:lpstr>Organization of Assessment Tool</vt:lpstr>
      <vt:lpstr>Organization of Risk profile section</vt:lpstr>
      <vt:lpstr>Airport Inherent Risk Assessment</vt:lpstr>
      <vt:lpstr>Risk Assessment Reporting</vt:lpstr>
      <vt:lpstr>Organization of Cybersecurity Program Maturity section</vt:lpstr>
      <vt:lpstr>Cybersecurity Program Maturity Assessment</vt:lpstr>
      <vt:lpstr>Cybersecurity Program Maturity Assessment</vt:lpstr>
      <vt:lpstr>Glossary of cybersecurity terms</vt:lpstr>
      <vt:lpstr>Program Maturity Reporting</vt:lpstr>
      <vt:lpstr>Recommendations for Improvement</vt:lpstr>
      <vt:lpstr>Using Quick Guide Document &amp; Tool</vt:lpstr>
      <vt:lpstr>Using Quick Guide Document &amp; Tool continued</vt:lpstr>
      <vt:lpstr>wrap up</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Airport Cybersecurity Quick Guide and assessment tool</dc:title>
  <dc:creator>David Morrow</dc:creator>
  <cp:lastModifiedBy>Jessica Sendelbach</cp:lastModifiedBy>
  <cp:revision>171</cp:revision>
  <dcterms:created xsi:type="dcterms:W3CDTF">2017-03-17T22:05:00Z</dcterms:created>
  <dcterms:modified xsi:type="dcterms:W3CDTF">2018-01-02T18:40:20Z</dcterms:modified>
</cp:coreProperties>
</file>